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67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lizarov Technique — Principl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ension‑stress effect: gradual distraction (≈1 mm/day in 4 steps) after corticotomy induces regenerate bone and soft‑tissue adaptation. Circular fixator with tensioned wires permits multiplanar stability and early weight bearing. Phases: latency (5–7 d), distraction, consolidation; rate/rhythm critical to regenerate quality. Indications: nonunion (infected), bone loss (transport), deformity correction, limb lengthening. Complications: pin site infection, joint contractures, poor regenerate, psychological burd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The Ilizarov technique is a method of limb reconstruction based on the principles of distraction osteogenesis. It was developed by the Russian orthopaedic surgeon Gavriil Ilizarov in the mid twentieth century. The technique allows gradual bone lengthening, deformity correction and treatment of complex nonunions using circular extern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lizarov apparatus consists of rings connected by rods with tensioned wires or half pins passing through bone. By gradually distracting the bone segments following a corticotomy, new bone formation occurs in the distraction gap while surrounding soft tissues adapt simul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thod has revolutionized management of difficult orthopaedic conditions such as limb length discrepancy, infected nonunion, bone loss, deformity correction and congenital limb deficienc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Background]]></a:t>
            </a:r>
            <a:br/>
            <a:br/>
            <a:br/>
            <a:br/>
            <a:br/>
            <a:r>
              <a:rPr lang="en-US" strike="noStrike" sz="1400" spc="0" u="none" cap="none">
                <a:solidFill>
                  <a:srgbClr val="1E293B">
                    <a:alpha val="100000"/>
                  </a:srgbClr>
                </a:solidFill>
                <a:latin typeface="Calibri"/>
              </a:rPr>
              <a:t><![CDATA[Gavriil Ilizarov introduced the technique in the 1950s while practicing in Kurgan, Russia. Initially the method was used to treat nonunions and bone defects. Over time it became widely adopted worldwide after its biological principles were recogniz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zarov demonstrated that gradual mechanical tension applied to bone and soft tissue stimulates regeneration. This phenomenon was termed the law of tension st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s of Ilizarov Apparatus]]></a:t>
            </a:r>
            <a:br/>
            <a:b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ngs]]></a:t>
            </a:r>
            <a:br/>
            <a:r>
              <a:rPr lang="en-US" strike="noStrike" sz="1400" spc="0" u="none" cap="none">
                <a:solidFill>
                  <a:srgbClr val="1E293B">
                    <a:alpha val="100000"/>
                  </a:srgbClr>
                </a:solidFill>
                <a:latin typeface="Calibri"/>
              </a:rPr>
              <a:t><![CDATA[Circular metal rings placed around limb]]></a:t>
            </a:r>
            <a:br/>
            <a:r>
              <a:rPr lang="en-US" strike="noStrike" sz="1400" spc="0" u="none" cap="none">
                <a:solidFill>
                  <a:srgbClr val="1E293B">
                    <a:alpha val="100000"/>
                  </a:srgbClr>
                </a:solidFill>
                <a:latin typeface="Calibri"/>
              </a:rPr>
              <a:t><![CDATA[Provide structural framewor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ed wires]]></a:t>
            </a:r>
            <a:br/>
            <a:r>
              <a:rPr lang="en-US" strike="noStrike" sz="1400" spc="0" u="none" cap="none">
                <a:solidFill>
                  <a:srgbClr val="1E293B">
                    <a:alpha val="100000"/>
                  </a:srgbClr>
                </a:solidFill>
                <a:latin typeface="Calibri"/>
              </a:rPr>
              <a:t><![CDATA[Thin wires passed through bone and tensioned]]></a:t>
            </a:r>
            <a:br/>
            <a:r>
              <a:rPr lang="en-US" strike="noStrike" sz="1400" spc="0" u="none" cap="none">
                <a:solidFill>
                  <a:srgbClr val="1E293B">
                    <a:alpha val="100000"/>
                  </a:srgbClr>
                </a:solidFill>
                <a:latin typeface="Calibri"/>
              </a:rPr>
              <a:t><![CDATA[Secure fixation and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lf pins]]></a:t>
            </a:r>
            <a:br/>
            <a:r>
              <a:rPr lang="en-US" strike="noStrike" sz="1400" spc="0" u="none" cap="none">
                <a:solidFill>
                  <a:srgbClr val="1E293B">
                    <a:alpha val="100000"/>
                  </a:srgbClr>
                </a:solidFill>
                <a:latin typeface="Calibri"/>
              </a:rPr>
              <a:t><![CDATA[Threaded pins inserted into bone]]></a:t>
            </a:r>
            <a:br/>
            <a:r>
              <a:rPr lang="en-US" strike="noStrike" sz="1400" spc="0" u="none" cap="none">
                <a:solidFill>
                  <a:srgbClr val="1E293B">
                    <a:alpha val="100000"/>
                  </a:srgbClr>
                </a:solidFill>
                <a:latin typeface="Calibri"/>
              </a:rPr>
              <a:t><![CDATA[Addition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necting rods]]></a:t>
            </a:r>
            <a:br/>
            <a:r>
              <a:rPr lang="en-US" strike="noStrike" sz="1400" spc="0" u="none" cap="none">
                <a:solidFill>
                  <a:srgbClr val="1E293B">
                    <a:alpha val="100000"/>
                  </a:srgbClr>
                </a:solidFill>
                <a:latin typeface="Calibri"/>
              </a:rPr>
              <a:t><![CDATA[Rods connecting rings]]></a:t>
            </a:r>
            <a:br/>
            <a:r>
              <a:rPr lang="en-US" strike="noStrike" sz="1400" spc="0" u="none" cap="none">
                <a:solidFill>
                  <a:srgbClr val="1E293B">
                    <a:alpha val="100000"/>
                  </a:srgbClr>
                </a:solidFill>
                <a:latin typeface="Calibri"/>
              </a:rPr>
              <a:t><![CDATA[Allow controlled dis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Distraction Osteogenesis]]></a:t>
            </a:r>
            <a:br/>
            <a:br/>
            <a:br/>
            <a:br/>
            <a:br/>
            <a:r>
              <a:rPr lang="en-US" strike="noStrike" sz="1400" spc="0" u="none" cap="none">
                <a:solidFill>
                  <a:srgbClr val="1E293B">
                    <a:alpha val="100000"/>
                  </a:srgbClr>
                </a:solidFill>
                <a:latin typeface="Calibri"/>
              </a:rPr>
              <a:t><![CDATA[Distraction osteogenesis refers to the formation of new bone between two bone surfaces that are gradually separated. After performing a corticotomy, the bone segments are slowly distracted at a controlled r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w bone forms in the gap through intramembranous ossification while surrounding soft tissues including muscles, nerves, skin and blood vessels lengthen simul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ncy phase]]></a:t>
            </a:r>
            <a:br/>
            <a:r>
              <a:rPr lang="en-US" strike="noStrike" sz="1400" spc="0" u="none" cap="none">
                <a:solidFill>
                  <a:srgbClr val="1E293B">
                    <a:alpha val="100000"/>
                  </a:srgbClr>
                </a:solidFill>
                <a:latin typeface="Calibri"/>
              </a:rPr>
              <a:t><![CDATA[Initial healing phase after cortico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phase]]></a:t>
            </a:r>
            <a:br/>
            <a:r>
              <a:rPr lang="en-US" strike="noStrike" sz="1400" spc="0" u="none" cap="none">
                <a:solidFill>
                  <a:srgbClr val="1E293B">
                    <a:alpha val="100000"/>
                  </a:srgbClr>
                </a:solidFill>
                <a:latin typeface="Calibri"/>
              </a:rPr>
              <a:t><![CDATA[Gradual separation of bone se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olidation phase]]></a:t>
            </a:r>
            <a:br/>
            <a:r>
              <a:rPr lang="en-US" strike="noStrike" sz="1400" spc="0" u="none" cap="none">
                <a:solidFill>
                  <a:srgbClr val="1E293B">
                    <a:alpha val="100000"/>
                  </a:srgbClr>
                </a:solidFill>
                <a:latin typeface="Calibri"/>
              </a:rPr>
              <a:t><![CDATA[Mineralization and maturation of regenerat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ical Principles]]></a:t>
            </a:r>
            <a:br/>
            <a:br/>
            <a:br/>
            <a:br/>
            <a:br/>
            <a:r>
              <a:rPr lang="en-US" strike="noStrike" sz="1400" spc="0" u="none" cap="none">
                <a:solidFill>
                  <a:srgbClr val="1E293B">
                    <a:alpha val="100000"/>
                  </a:srgbClr>
                </a:solidFill>
                <a:latin typeface="Calibri"/>
              </a:rPr>
              <a:t><![CDATA[The Ilizarov method follows the principle known as the law of tension stress. According to this principle gradual and controlled mechanical distraction stimulates tissue regen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tension stimulates osteogen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s adapt and lengthen with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fixation is ess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must be preserv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br/>
            <a:br/>
            <a:br/>
            <a:r>
              <a:rPr lang="en-US" strike="noStrike" sz="1400" spc="0" u="none" cap="none">
                <a:solidFill>
                  <a:srgbClr val="1E293B">
                    <a:alpha val="100000"/>
                  </a:srgbClr>
                </a:solidFill>
                <a:latin typeface="Calibri"/>
              </a:rPr>
              <a:t><![CDATA[Limb length discrep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x deformity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ed 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gmental bone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limb deform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 traumatic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Protocol]]></a:t>
            </a:r>
            <a:br/>
            <a:br/>
            <a:br/>
            <a:br/>
            <a:br/>
            <a:br/>
            <a:br/>
            <a:r>
              <a:rPr lang="en-US" strike="noStrike" sz="1400" spc="0" u="none" cap="none">
                <a:solidFill>
                  <a:srgbClr val="1E293B">
                    <a:alpha val="100000"/>
                  </a:srgbClr>
                </a:solidFill>
                <a:latin typeface="Calibri"/>
              </a:rPr>
              <a:t><![CDATA[Step]]></a:t>
            </a:r>
            <a:br/>
            <a:r>
              <a:rPr lang="en-US" strike="noStrike" sz="1400" spc="0" u="none" cap="none">
                <a:solidFill>
                  <a:srgbClr val="1E293B">
                    <a:alpha val="100000"/>
                  </a:srgbClr>
                </a:solidFill>
                <a:latin typeface="Calibri"/>
              </a:rPr>
              <a:t><![CDATA[Typical Val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ncy period]]></a:t>
            </a:r>
            <a:br/>
            <a:r>
              <a:rPr lang="en-US" strike="noStrike" sz="1400" spc="0" u="none" cap="none">
                <a:solidFill>
                  <a:srgbClr val="1E293B">
                    <a:alpha val="100000"/>
                  </a:srgbClr>
                </a:solidFill>
                <a:latin typeface="Calibri"/>
              </a:rPr>
              <a:t><![CDATA[5 to 7 day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rate]]></a:t>
            </a:r>
            <a:br/>
            <a:r>
              <a:rPr lang="en-US" strike="noStrike" sz="1400" spc="0" u="none" cap="none">
                <a:solidFill>
                  <a:srgbClr val="1E293B">
                    <a:alpha val="100000"/>
                  </a:srgbClr>
                </a:solidFill>
                <a:latin typeface="Calibri"/>
              </a:rPr>
              <a:t><![CDATA[1 millimeter per d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rhythm]]></a:t>
            </a:r>
            <a:br/>
            <a:r>
              <a:rPr lang="en-US" strike="noStrike" sz="1400" spc="0" u="none" cap="none">
                <a:solidFill>
                  <a:srgbClr val="1E293B">
                    <a:alpha val="100000"/>
                  </a:srgbClr>
                </a:solidFill>
                <a:latin typeface="Calibri"/>
              </a:rPr>
              <a:t><![CDATA[0.25 millimeter four times dai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olidation period]]></a:t>
            </a:r>
            <a:br/>
            <a:r>
              <a:rPr lang="en-US" strike="noStrike" sz="1400" spc="0" u="none" cap="none">
                <a:solidFill>
                  <a:srgbClr val="1E293B">
                    <a:alpha val="100000"/>
                  </a:srgbClr>
                </a:solidFill>
                <a:latin typeface="Calibri"/>
              </a:rPr>
              <a:t><![CDATA[Approximately twice distraction ti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a:t>
            </a:r>
            <a:br/>
            <a:br/>
            <a:br/>
            <a:br/>
            <a:br/>
            <a:r>
              <a:rPr lang="en-US" strike="noStrike" sz="1400" spc="0" u="none" cap="none">
                <a:solidFill>
                  <a:srgbClr val="1E293B">
                    <a:alpha val="100000"/>
                  </a:srgbClr>
                </a:solidFill>
                <a:latin typeface="Calibri"/>
              </a:rPr>
              <a:t><![CDATA[Allows simultaneous bone lengthening and deformity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 bone graft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ffective for infected 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erves blood supply to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s early weight bearing in many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br/>
            <a:br/>
            <a:r>
              <a:rPr lang="en-US" strike="noStrike" sz="1400" spc="0" u="none" cap="none">
                <a:solidFill>
                  <a:srgbClr val="1E293B">
                    <a:alpha val="100000"/>
                  </a:srgbClr>
                </a:solidFill>
                <a:latin typeface="Calibri"/>
              </a:rPr>
              <a:t><![CDATA[Pin trac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mature consolid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regenerate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zarov Technique —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Ilizarov technique is based on distraction osteogen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ical distraction rate is one millimeter per d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w of tension stress explains bone regen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ly used for limb lengthening and infected 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fixation is essential for regenerate bone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Ilizarov GA The tension stress effect on the genesis and growth of tissues]]></a:t>
            </a:r>
            <a:br/>
            <a:r>
              <a:rPr lang="en-US" strike="noStrike" sz="1200" spc="0" u="none" cap="none">
                <a:solidFill>
                  <a:srgbClr val="1E293B">
                    <a:alpha val="100000"/>
                  </a:srgbClr>
                </a:solidFill>
                <a:latin typeface="Calibri"/>
              </a:rPr>
              <a:t><![CDATA[Paley D Principles of Deformity Correction]]></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Ilizarov Meth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lizarov Technique — Principl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2026-10-31T09:54:25Z</dcterms:created>
  <dcterms:modified xsi:type="dcterms:W3CDTF">2026-10-31T09:54:25Z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