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70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dustry 5.0 in Trauma and Orthopaedics – Human–Machine Collaboration and Future Technolog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ology should augment human capability rather than simply remove humans from the system.]]></a:t>
            </a:r>
            <a:br/>
            <a:r>
              <a:rPr lang="en-US" strike="noStrike" sz="1400" spc="0" u="none" cap="none">
                <a:solidFill>
                  <a:srgbClr val="1E293B">
                    <a:alpha val="100000"/>
                  </a:srgbClr>
                </a:solidFill>
                <a:latin typeface="Calibri"/>
              </a:rPr>
              <a:t><![CDATA[In orthopaedics, the surgeon retains responsibility for clinical reasoning and decision-making]]></a:t>
            </a:r>
            <a:br/>
            <a:r>
              <a:rPr lang="en-US" strike="noStrike" sz="1400" spc="0" u="none" cap="none">
                <a:solidFill>
                  <a:srgbClr val="1E293B">
                    <a:alpha val="100000"/>
                  </a:srgbClr>
                </a:solidFill>
                <a:latin typeface="Calibri"/>
              </a:rPr>
              <a:t><![CDATA[while digital technologies provide information, prediction, planning and pre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Sustain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thcare technology should increasingly consider resource utilisation, waste reduction,]]></a:t>
            </a:r>
            <a:br/>
            <a:r>
              <a:rPr lang="en-US" strike="noStrike" sz="1400" spc="0" u="none" cap="none">
                <a:solidFill>
                  <a:srgbClr val="1E293B">
                    <a:alpha val="100000"/>
                  </a:srgbClr>
                </a:solidFill>
                <a:latin typeface="Calibri"/>
              </a:rPr>
              <a:t><![CDATA[efficient manufacturing and environmental imp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Resili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lthcare systems should remain functional during disruptions by using robust digital]]></a:t>
            </a:r>
            <a:br/>
            <a:r>
              <a:rPr lang="en-US" strike="noStrike" sz="1400" spc="0" u="none" cap="none">
                <a:solidFill>
                  <a:srgbClr val="1E293B">
                    <a:alpha val="100000"/>
                  </a:srgbClr>
                </a:solidFill>
                <a:latin typeface="Calibri"/>
              </a:rPr>
              <a:t><![CDATA[infrastructure, distributed manufacturing, telemedicine and adaptable supply cha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jor Industry 5.0 Technologies in Orthopaedics]]></a:t>
            </a:r>
            <a:br/>
            <a:br/>
            <a:br/>
            <a:br/>
            <a:r>
              <a:rPr lang="en-US" strike="noStrike" sz="1400" spc="0" u="none" cap="none">
                <a:solidFill>
                  <a:srgbClr val="1E293B">
                    <a:alpha val="100000"/>
                  </a:srgbClr>
                </a:solidFill>
                <a:latin typeface="Calibri"/>
              </a:rPr>
              <a:t><![CDATA[Artificial intelligence and machine lear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learning and computer v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assisted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uter navig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ve manufacturing and 3D prin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pecific implants and instru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art implants and embedded sens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net of Things and connected medical devi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rable sens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rtual re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gmented and mixed re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gital twins and computational sim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ud-based healthcare syste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lemedicine and remote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ficial Intelligence in Trauma and Orthopaedics]]></a:t>
            </a:r>
            <a:br/>
            <a:br/>
            <a:br/>
            <a:br/>
            <a:r>
              <a:rPr lang="en-US" strike="noStrike" sz="1400" spc="0" u="none" cap="none">
                <a:solidFill>
                  <a:srgbClr val="1E293B">
                    <a:alpha val="100000"/>
                  </a:srgbClr>
                </a:solidFill>
                <a:latin typeface="Calibri"/>
              </a:rPr>
              <a:t><![CDATA[Artificial intelligence allows computer systems to analyse large quantities of clinical,]]></a:t>
            </a:r>
            <a:br/>
            <a:r>
              <a:rPr lang="en-US" strike="noStrike" sz="1400" spc="0" u="none" cap="none">
                <a:solidFill>
                  <a:srgbClr val="1E293B">
                    <a:alpha val="100000"/>
                  </a:srgbClr>
                </a:solidFill>
                <a:latin typeface="Calibri"/>
              </a:rPr>
              <a:t><![CDATA[imaging and biomechanical information and identify patterns that may support clinical dec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chine learning and deep learning represent important subsets of modern AI and are increasingly]]></a:t>
            </a:r>
            <a:br/>
            <a:r>
              <a:rPr lang="en-US" strike="noStrike" sz="1400" spc="0" u="none" cap="none">
                <a:solidFill>
                  <a:srgbClr val="1E293B">
                    <a:alpha val="100000"/>
                  </a:srgbClr>
                </a:solidFill>
                <a:latin typeface="Calibri"/>
              </a:rPr>
              <a:t><![CDATA[investigated across orthopaedic imaging, prediction and clinical decision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ential Ap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detection on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cla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tection of osteo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ntification of implant loosening or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strat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ion of postoperative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ion of length of hospital st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lysis of patient-reported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ecision-support sy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 should generally be considered a decision-support technology rather than an]]></a:t>
            </a:r>
            <a:br/>
            <a:r>
              <a:rPr lang="en-US" strike="noStrike" sz="1400" spc="0" u="none" cap="none">
                <a:solidFill>
                  <a:srgbClr val="1E293B">
                    <a:alpha val="100000"/>
                  </a:srgbClr>
                </a:solidFill>
                <a:latin typeface="Calibri"/>
              </a:rPr>
              <a:t><![CDATA[autonomous replacement for clinical jud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uter Vision and Orthopaedic Imaging]]></a:t>
            </a:r>
            <a:br/>
            <a:br/>
            <a:br/>
            <a:br/>
            <a:r>
              <a:rPr lang="en-US" strike="noStrike" sz="1400" spc="0" u="none" cap="none">
                <a:solidFill>
                  <a:srgbClr val="1E293B">
                    <a:alpha val="100000"/>
                  </a:srgbClr>
                </a:solidFill>
                <a:latin typeface="Calibri"/>
              </a:rPr>
              <a:t><![CDATA[Deep-learning systems, particularly convolutional neural networks and newer computer-vision]]></a:t>
            </a:r>
            <a:br/>
            <a:r>
              <a:rPr lang="en-US" strike="noStrike" sz="1400" spc="0" u="none" cap="none">
                <a:solidFill>
                  <a:srgbClr val="1E293B">
                    <a:alpha val="100000"/>
                  </a:srgbClr>
                </a:solidFill>
                <a:latin typeface="Calibri"/>
              </a:rPr>
              <a:t><![CDATA[architectures, can analyse radiographs, CT and MRI im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ential uses inclu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det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mated measure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eg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ident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arthritis gra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tection of periprosthetic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formance may vary across patient populations, imaging equipment and institutions, making]]></a:t>
            </a:r>
            <a:br/>
            <a:r>
              <a:rPr lang="en-US" strike="noStrike" sz="1400" spc="0" u="none" cap="none">
                <a:solidFill>
                  <a:srgbClr val="1E293B">
                    <a:alpha val="100000"/>
                  </a:srgbClr>
                </a:solidFill>
                <a:latin typeface="Calibri"/>
              </a:rPr>
              <a:t><![CDATA[external validation essential before clinical deploy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 in Orthopaedic Trauma]]></a:t>
            </a:r>
            <a:br/>
            <a:br/>
            <a:br/>
            <a:br/>
            <a:r>
              <a:rPr lang="en-US" strike="noStrike" sz="1400" spc="0" u="none" cap="none">
                <a:solidFill>
                  <a:srgbClr val="1E293B">
                    <a:alpha val="100000"/>
                  </a:srgbClr>
                </a:solidFill>
                <a:latin typeface="Calibri"/>
              </a:rPr>
              <a:t><![CDATA[Trauma represents a particularly attractive area for AI because rapid interpretation of imaging]]></a:t>
            </a:r>
            <a:br/>
            <a:r>
              <a:rPr lang="en-US" strike="noStrike" sz="1400" spc="0" u="none" cap="none">
                <a:solidFill>
                  <a:srgbClr val="1E293B">
                    <a:alpha val="100000"/>
                  </a:srgbClr>
                </a:solidFill>
                <a:latin typeface="Calibri"/>
              </a:rPr>
              <a:t><![CDATA[and clinical information is frequently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capabilities inclu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mated fracture det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oritisation of abnormal radiographs for re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classification assi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ion of instability or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ntification of patients at high risk of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templ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ion of functional outc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ch systems may eventually function as an additional digital layer supporting the emergency]]></a:t>
            </a:r>
            <a:br/>
            <a:r>
              <a:rPr lang="en-US" strike="noStrike" sz="1400" spc="0" u="none" cap="none">
                <a:solidFill>
                  <a:srgbClr val="1E293B">
                    <a:alpha val="100000"/>
                  </a:srgbClr>
                </a:solidFill>
                <a:latin typeface="Calibri"/>
              </a:rPr>
              <a:t><![CDATA[physician, radiologist and orthopaedic surge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Assisted Orthopaedic Surgery]]></a:t>
            </a:r>
            <a:br/>
            <a:br/>
            <a:br/>
            <a:br/>
            <a:r>
              <a:rPr lang="en-US" strike="noStrike" sz="1400" spc="0" u="none" cap="none">
                <a:solidFill>
                  <a:srgbClr val="1E293B">
                    <a:alpha val="100000"/>
                  </a:srgbClr>
                </a:solidFill>
                <a:latin typeface="Calibri"/>
              </a:rPr>
              <a:t><![CDATA[Robotic-assisted surgery is one of the clearest examples of human-machine collaboration in modern]]></a:t>
            </a:r>
            <a:br/>
            <a:r>
              <a:rPr lang="en-US" strike="noStrike" sz="1400" spc="0" u="none" cap="none">
                <a:solidFill>
                  <a:srgbClr val="1E293B">
                    <a:alpha val="100000"/>
                  </a:srgbClr>
                </a:solidFill>
                <a:latin typeface="Calibri"/>
              </a:rPr>
              <a:t><![CDATA[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ead more at https://pmc.ncbi.nlm.nih.gov/articles/PMC919000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ustry 5.0 in Trauma and Orthopaedics focuses on combining human clinical judgement with advanced technologies such as artificial intelligence, robotics, 3D printing, smart implants, wearables and extended reality. These tools can support diagnosis, surgical planning, patient-specific implant design, operative precision, postoperative monitoring and rehabilitation. Unlike Industry 4.0, Industry 5.0 places greater emphasis on human-centred care, personalisation, sustainability and resilient healthcare systems. Emerging concepts such as digital twins and sensor-enabled implants may further individualise treatment, although many remain under 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dustry 5.0 in Trauma and Orthopaedics – Human–Machine Collaboration and Future Technolog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ustry 5.0 Technology – Capabilities in Trauma and Orthopaedics]]></a:t>
            </a:r>
            <a:br/>
            <a:br/>
            <a:br/>
            <a:br/>
            <a:r>
              <a:rPr lang="en-US" strike="noStrike" sz="1400" spc="0" u="none" cap="none">
                <a:solidFill>
                  <a:srgbClr val="1E293B">
                    <a:alpha val="100000"/>
                  </a:srgbClr>
                </a:solidFill>
                <a:latin typeface="Calibri"/>
              </a:rPr>
              <a:t><![CDATA[Industry 5.0 represents the next stage in the interaction between humans and advanced digital]]></a:t>
            </a:r>
            <a:br/>
            <a:r>
              <a:rPr lang="en-US" strike="noStrike" sz="1400" spc="0" u="none" cap="none">
                <a:solidFill>
                  <a:srgbClr val="1E293B">
                    <a:alpha val="100000"/>
                  </a:srgbClr>
                </a:solidFill>
                <a:latin typeface="Calibri"/>
              </a:rPr>
              <a:t><![CDATA[technologies. Rather than focusing purely on automation, Industry 5.0 emphasises]]></a:t>
            </a:r>
            <a:br/>
            <a:r>
              <a:rPr lang="en-US" strike="noStrike" sz="1400" spc="0" u="none" cap="none">
                <a:solidFill>
                  <a:srgbClr val="1E293B">
                    <a:alpha val="100000"/>
                  </a:srgbClr>
                </a:solidFill>
                <a:latin typeface="Calibri"/>
              </a:rPr>
              <a:t><![CDATA[human-centred technology, personalisation, sustainability and resili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rauma and Orthopaedics, this concept involves combining the clinical judgement and technical]]></a:t>
            </a:r>
            <a:br/>
            <a:r>
              <a:rPr lang="en-US" strike="noStrike" sz="1400" spc="0" u="none" cap="none">
                <a:solidFill>
                  <a:srgbClr val="1E293B">
                    <a:alpha val="100000"/>
                  </a:srgbClr>
                </a:solidFill>
                <a:latin typeface="Calibri"/>
              </a:rPr>
              <a:t><![CDATA[expertise of the orthopaedic surgeon with technologies such as artificial intelligence,]]></a:t>
            </a:r>
            <a:br/>
            <a:r>
              <a:rPr lang="en-US" strike="noStrike" sz="1400" spc="0" u="none" cap="none">
                <a:solidFill>
                  <a:srgbClr val="1E293B">
                    <a:alpha val="100000"/>
                  </a:srgbClr>
                </a:solidFill>
                <a:latin typeface="Calibri"/>
              </a:rPr>
              <a:t><![CDATA[robotics, additive manufacturing, smart sensors, extended reality and interconnected digital sy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ustry 5.0 is not about replacing the orthopaedic surgeon – it is about combining human judgement]]></a:t>
            </a:r>
            <a:br/>
            <a:r>
              <a:rPr lang="en-US" strike="noStrike" sz="1400" spc="0" u="none" cap="none">
                <a:solidFill>
                  <a:srgbClr val="1E293B">
                    <a:alpha val="100000"/>
                  </a:srgbClr>
                </a:solidFill>
                <a:latin typeface="Calibri"/>
              </a:rPr>
              <a:t><![CDATA[with machine precision, computation and persona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olution from Industry 1.0 to Industry 5.0]]></a:t>
            </a:r>
            <a:br/>
            <a:b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Major Concept]]></a:t>
            </a:r>
            <a:br/>
            <a:r>
              <a:rPr lang="en-US" strike="noStrike" sz="1400" spc="0" u="none" cap="none">
                <a:solidFill>
                  <a:srgbClr val="1E293B">
                    <a:alpha val="100000"/>
                  </a:srgbClr>
                </a:solidFill>
                <a:latin typeface="Calibri"/>
              </a:rPr>
              <a:t><![CDATA[Healthcare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ustry 1.0]]></a:t>
            </a:r>
            <a:br/>
            <a:r>
              <a:rPr lang="en-US" strike="noStrike" sz="1400" spc="0" u="none" cap="none">
                <a:solidFill>
                  <a:srgbClr val="1E293B">
                    <a:alpha val="100000"/>
                  </a:srgbClr>
                </a:solidFill>
                <a:latin typeface="Calibri"/>
              </a:rPr>
              <a:t><![CDATA[Mechanisation]]></a:t>
            </a:r>
            <a:br/>
            <a:r>
              <a:rPr lang="en-US" strike="noStrike" sz="1400" spc="0" u="none" cap="none">
                <a:solidFill>
                  <a:srgbClr val="1E293B">
                    <a:alpha val="100000"/>
                  </a:srgbClr>
                </a:solidFill>
                <a:latin typeface="Calibri"/>
              </a:rPr>
              <a:t><![CDATA[Mechanical manufacturing and early industrial pro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ustry 2.0]]></a:t>
            </a:r>
            <a:br/>
            <a:r>
              <a:rPr lang="en-US" strike="noStrike" sz="1400" spc="0" u="none" cap="none">
                <a:solidFill>
                  <a:srgbClr val="1E293B">
                    <a:alpha val="100000"/>
                  </a:srgbClr>
                </a:solidFill>
                <a:latin typeface="Calibri"/>
              </a:rPr>
              <a:t><![CDATA[Electricity and mass production]]></a:t>
            </a:r>
            <a:br/>
            <a:r>
              <a:rPr lang="en-US" strike="noStrike" sz="1400" spc="0" u="none" cap="none">
                <a:solidFill>
                  <a:srgbClr val="1E293B">
                    <a:alpha val="100000"/>
                  </a:srgbClr>
                </a:solidFill>
                <a:latin typeface="Calibri"/>
              </a:rPr>
              <a:t><![CDATA[Large-scale manufacturing of medical equip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ustry 3.0]]></a:t>
            </a:r>
            <a:br/>
            <a:r>
              <a:rPr lang="en-US" strike="noStrike" sz="1400" spc="0" u="none" cap="none">
                <a:solidFill>
                  <a:srgbClr val="1E293B">
                    <a:alpha val="100000"/>
                  </a:srgbClr>
                </a:solidFill>
                <a:latin typeface="Calibri"/>
              </a:rPr>
              <a:t><![CDATA[Electronics and computers]]></a:t>
            </a:r>
            <a:br/>
            <a:r>
              <a:rPr lang="en-US" strike="noStrike" sz="1400" spc="0" u="none" cap="none">
                <a:solidFill>
                  <a:srgbClr val="1E293B">
                    <a:alpha val="100000"/>
                  </a:srgbClr>
                </a:solidFill>
                <a:latin typeface="Calibri"/>
              </a:rPr>
              <a:t><![CDATA[Digital imaging, computerised records and instru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ustry 4.0]]></a:t>
            </a:r>
            <a:br/>
            <a:r>
              <a:rPr lang="en-US" strike="noStrike" sz="1400" spc="0" u="none" cap="none">
                <a:solidFill>
                  <a:srgbClr val="1E293B">
                    <a:alpha val="100000"/>
                  </a:srgbClr>
                </a:solidFill>
                <a:latin typeface="Calibri"/>
              </a:rPr>
              <a:t><![CDATA[Automation and interconnected systems]]></a:t>
            </a:r>
            <a:br/>
            <a:r>
              <a:rPr lang="en-US" strike="noStrike" sz="1400" spc="0" u="none" cap="none">
                <a:solidFill>
                  <a:srgbClr val="1E293B">
                    <a:alpha val="100000"/>
                  </a:srgbClr>
                </a:solidFill>
                <a:latin typeface="Calibri"/>
              </a:rPr>
              <a:t><![CDATA[AI, IoT, big data, cloud computing and cyber-physical syste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ustry 5.0]]></a:t>
            </a:r>
            <a:br/>
            <a:r>
              <a:rPr lang="en-US" strike="noStrike" sz="1400" spc="0" u="none" cap="none">
                <a:solidFill>
                  <a:srgbClr val="1E293B">
                    <a:alpha val="100000"/>
                  </a:srgbClr>
                </a:solidFill>
                <a:latin typeface="Calibri"/>
              </a:rPr>
              <a:t><![CDATA[Human-machine collaboration]]></a:t>
            </a:r>
            <a:br/>
            <a:r>
              <a:rPr lang="en-US" strike="noStrike" sz="1400" spc="0" u="none" cap="none">
                <a:solidFill>
                  <a:srgbClr val="1E293B">
                    <a:alpha val="100000"/>
                  </a:srgbClr>
                </a:solidFill>
                <a:latin typeface="Calibri"/>
              </a:rPr>
              <a:t><![CDATA[Personalised, human-centred, sustainable and resilient healthc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ustry 4.0 versus Industry 5.0]]></a:t>
            </a:r>
            <a:br/>
            <a:br/>
            <a:br/>
            <a:br/>
            <a:br/>
            <a:br/>
            <a:br/>
            <a:r>
              <a:rPr lang="en-US" strike="noStrike" sz="1400" spc="0" u="none" cap="none">
                <a:solidFill>
                  <a:srgbClr val="1E293B">
                    <a:alpha val="100000"/>
                  </a:srgbClr>
                </a:solidFill>
                <a:latin typeface="Calibri"/>
              </a:rPr>
              <a:t><![CDATA[Industry 4.0]]></a:t>
            </a:r>
            <a:br/>
            <a:r>
              <a:rPr lang="en-US" strike="noStrike" sz="1400" spc="0" u="none" cap="none">
                <a:solidFill>
                  <a:srgbClr val="1E293B">
                    <a:alpha val="100000"/>
                  </a:srgbClr>
                </a:solidFill>
                <a:latin typeface="Calibri"/>
              </a:rPr>
              <a:t><![CDATA[Industry 5.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mation]]></a:t>
            </a:r>
            <a:br/>
            <a:r>
              <a:rPr lang="en-US" strike="noStrike" sz="1400" spc="0" u="none" cap="none">
                <a:solidFill>
                  <a:srgbClr val="1E293B">
                    <a:alpha val="100000"/>
                  </a:srgbClr>
                </a:solidFill>
                <a:latin typeface="Calibri"/>
              </a:rPr>
              <a:t><![CDATA[Human-machine collab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fficiency]]></a:t>
            </a:r>
            <a:br/>
            <a:r>
              <a:rPr lang="en-US" strike="noStrike" sz="1400" spc="0" u="none" cap="none">
                <a:solidFill>
                  <a:srgbClr val="1E293B">
                    <a:alpha val="100000"/>
                  </a:srgbClr>
                </a:solidFill>
                <a:latin typeface="Calibri"/>
              </a:rPr>
              <a:t><![CDATA[Efficiency + human val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s production]]></a:t>
            </a:r>
            <a:br/>
            <a:r>
              <a:rPr lang="en-US" strike="noStrike" sz="1400" spc="0" u="none" cap="none">
                <a:solidFill>
                  <a:srgbClr val="1E293B">
                    <a:alpha val="100000"/>
                  </a:srgbClr>
                </a:solidFill>
                <a:latin typeface="Calibri"/>
              </a:rPr>
              <a:t><![CDATA[Persona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ed machines]]></a:t>
            </a:r>
            <a:br/>
            <a:r>
              <a:rPr lang="en-US" strike="noStrike" sz="1400" spc="0" u="none" cap="none">
                <a:solidFill>
                  <a:srgbClr val="1E293B">
                    <a:alpha val="100000"/>
                  </a:srgbClr>
                </a:solidFill>
                <a:latin typeface="Calibri"/>
              </a:rPr>
              <a:t><![CDATA[Connected humans, machines and intelligent sy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dustry 5.0 in Trauma and Orthopaedics – Human–Machine Collaboration and Future Technolog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ology-centred optimisation]]></a:t>
            </a:r>
            <a:br/>
            <a:r>
              <a:rPr lang="en-US" strike="noStrike" sz="1400" spc="0" u="none" cap="none">
                <a:solidFill>
                  <a:srgbClr val="1E293B">
                    <a:alpha val="100000"/>
                  </a:srgbClr>
                </a:solidFill>
                <a:latin typeface="Calibri"/>
              </a:rPr>
              <a:t><![CDATA[Human-centred technological aug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 Important Principles of Industry 5.0]]></a:t>
            </a:r>
            <a:br/>
            <a:br/>
            <a:br/>
            <a:r>
              <a:rPr lang="en-US" strike="noStrike" sz="1400" spc="0" u="none" cap="none">
                <a:solidFill>
                  <a:srgbClr val="1E293B">
                    <a:alpha val="100000"/>
                  </a:srgbClr>
                </a:solidFill>
                <a:latin typeface="Calibri"/>
              </a:rPr>
              <a:t><![CDATA[1. Human-Centr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2026-09-16T03:52:27Z</dcterms:created>
  <dcterms:modified xsi:type="dcterms:W3CDTF">2026-09-16T03:52:27Z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