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374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ntertrochanteric Fractures — AO/OT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ed and externally rotated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round hi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greater trochant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s typically present after a fall and are unable to stand or walk due to sever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pelvis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hip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typically demonstrate the fracture pattern and displacement of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a:t>
            </a:r>
            <a:br/>
            <a:br/>
            <a:br/>
            <a:r>
              <a:rPr lang="en-US" strike="noStrike" sz="1400" spc="0" u="none" cap="none">
                <a:solidFill>
                  <a:srgbClr val="1E293B">
                    <a:alpha val="100000"/>
                  </a:srgbClr>
                </a:solidFill>
                <a:latin typeface="Calibri"/>
              </a:rPr>
              <a:t><![CDATA[The primary goal of treatment is early mobilization and restoration of function. Most intertrochanteric fractures are treated surgic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surgery within 24–48 h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intern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 of co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Fixation Options]]></a:t>
            </a:r>
            <a:br/>
            <a:br/>
            <a:br/>
            <a:br/>
            <a:br/>
            <a:br/>
            <a:br/>
            <a:br/>
            <a:r>
              <a:rPr lang="en-US" strike="noStrike" sz="1400" spc="0" u="none" cap="none">
                <a:solidFill>
                  <a:srgbClr val="1E293B">
                    <a:alpha val="100000"/>
                  </a:srgbClr>
                </a:solidFill>
                <a:latin typeface="Calibri"/>
              </a:rPr>
              <a:t><![CDATA[Impla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hip screw (DHS)]]></a:t>
            </a:r>
            <a:br/>
            <a:r>
              <a:rPr lang="en-US" strike="noStrike" sz="1400" spc="0" u="none" cap="none">
                <a:solidFill>
                  <a:srgbClr val="1E293B">
                    <a:alpha val="100000"/>
                  </a:srgbClr>
                </a:solidFill>
                <a:latin typeface="Calibri"/>
              </a:rPr>
              <a:t><![CDATA[Stab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oral nail (PFN)]]></a:t>
            </a:r>
            <a:br/>
            <a:r>
              <a:rPr lang="en-US" strike="noStrike" sz="1400" spc="0" u="none" cap="none">
                <a:solidFill>
                  <a:srgbClr val="1E293B">
                    <a:alpha val="100000"/>
                  </a:srgbClr>
                </a:solidFill>
                <a:latin typeface="Calibri"/>
              </a:rPr>
              <a:t><![CDATA[Unstab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phalomedullary nail]]></a:t>
            </a:r>
            <a:br/>
            <a:r>
              <a:rPr lang="en-US" strike="noStrike" sz="1400" spc="0" u="none" cap="none">
                <a:solidFill>
                  <a:srgbClr val="1E293B">
                    <a:alpha val="100000"/>
                  </a:srgbClr>
                </a:solidFill>
                <a:latin typeface="Calibri"/>
              </a:rPr>
              <a:t><![CDATA[Reverse obliqu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Implant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vein thromb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sure so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Extracapsular fracture of proximal fem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in elderly osteoporotic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classification type 31-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FN preferred for unstabl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Intertrochanteric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ntertrochanteric Fractures — AO/OT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O 31-A: A1 simple, A2 comminuted, A3 reverse oblique. Implants: DHS for stable A1/A2, CMN for unstable A2/A3. T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Intertrochanteric fractures are extracapsular fractures of the proximal femur occurring between the greater and lesser trochanters. These fractures are extremely common in the elderly population and are strongly associated with osteoporosis. They account for nearly half of all hip fractures and represent a major cause of morbidity and mortality in older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younger individuals, intertrochanteric fractures usually occur due to high-energy trauma such as road traffic accidents or falls from height. In contrast, elderly patients often sustain these fractures following low-energy mechanisms such as a simple fall from standing heigh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these fractures occur outside the hip joint capsule, the blood supply to the femoral head is generally preserved, and the risk of avascular necrosis is much lower compared with femoral neck fractures. Modern treatment focuses on early surgical stabilization to allow early mobilization and reduce complications associated with prolonged immobiliz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Intertrochanteric Region]]></a:t>
            </a:r>
            <a:br/>
            <a:br/>
            <a:br/>
            <a:r>
              <a:rPr lang="en-US" strike="noStrike" sz="1400" spc="0" u="none" cap="none">
                <a:solidFill>
                  <a:srgbClr val="1E293B">
                    <a:alpha val="100000"/>
                  </a:srgbClr>
                </a:solidFill>
                <a:latin typeface="Calibri"/>
              </a:rPr>
              <a:t><![CDATA[The intertrochanteric region lies between the greater and lesser trochanters of the femur. This area serves as the attachment site for several powerful muscles that influence fracture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eater trochanter – insertion of gluteus medius and minim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sser trochanter – insertion of iliopsoa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trochanteric line – anterior ridge connecting trochant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trochanteric crest – posterior ridge between trochant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forces acting on the proximal femur contribute to displacement patterns in intertrochanteric fractures. The iliopsoas tends to flex and externally rotate the proximal fragment, while the gluteal muscles abduct the greater trochant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Common in elderly patients with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resents about 50% of hip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r incidence in wom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increases with 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Typical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energy fa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Fall directly onto the greater trochant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trauma in elderly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trauma in younger individu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impact to the lateral hi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osteoporotic bone, even minor trauma may produce complex fracture patterns with comminution of the posteromedial corte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Classification]]></a:t>
            </a:r>
            <a:br/>
            <a:br/>
            <a:br/>
            <a:r>
              <a:rPr lang="en-US" strike="noStrike" sz="1400" spc="0" u="none" cap="none">
                <a:solidFill>
                  <a:srgbClr val="1E293B">
                    <a:alpha val="100000"/>
                  </a:srgbClr>
                </a:solidFill>
                <a:latin typeface="Calibri"/>
              </a:rPr>
              <a:t><![CDATA[The AO/OTA classification is commonly used to categorize intertrochanteric fractures based on fracture pattern and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1-A1]]></a:t>
            </a:r>
            <a:br/>
            <a:r>
              <a:rPr lang="en-US" strike="noStrike" sz="1400" spc="0" u="none" cap="none">
                <a:solidFill>
                  <a:srgbClr val="1E293B">
                    <a:alpha val="100000"/>
                  </a:srgbClr>
                </a:solidFill>
                <a:latin typeface="Calibri"/>
              </a:rPr>
              <a:t><![CDATA[Simple two-par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1-A2]]></a:t>
            </a:r>
            <a:br/>
            <a:r>
              <a:rPr lang="en-US" strike="noStrike" sz="1400" spc="0" u="none" cap="none">
                <a:solidFill>
                  <a:srgbClr val="1E293B">
                    <a:alpha val="100000"/>
                  </a:srgbClr>
                </a:solidFill>
                <a:latin typeface="Calibri"/>
              </a:rPr>
              <a:t><![CDATA[Comminuted fractures with posteromedial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1-A3]]></a:t>
            </a:r>
            <a:br/>
            <a:r>
              <a:rPr lang="en-US" strike="noStrike" sz="1400" spc="0" u="none" cap="none">
                <a:solidFill>
                  <a:srgbClr val="1E293B">
                    <a:alpha val="100000"/>
                  </a:srgbClr>
                </a:solidFill>
                <a:latin typeface="Calibri"/>
              </a:rPr>
              <a:t><![CDATA[Reverse oblique or transvers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stability is a key factor in determining the appropriate surgical fixation metho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hip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8">
  <a:themeElements>
    <a:clrScheme name="Theme9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2026-05-03T08:37:51Z</dcterms:created>
  <dcterms:modified xsi:type="dcterms:W3CDTF">2026-05-03T08:37:51Z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