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3535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266700"/>
          <a:ext cx="8620125" cy="4953000"/>
          <a:chOff x="523875" y="266700"/>
          <a:chExt cx="8620125" cy="4953000"/>
        </a:xfrm>
      </p:grpSpPr>
      <p:sp>
        <p:nvSpPr>
          <p:cNvPr id="2" name=""/>
          <p:cNvSpPr txBox="1"/>
          <p:nvPr/>
        </p:nvSpPr>
        <p:spPr>
          <a:xfrm>
            <a:off x="523875" y="266700"/>
            <a:ext cx="285750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1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71500"/>
            <a:ext cx="285750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GENERAL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1524000"/>
            <a:ext cx="809625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Kienböck Disease]]></a:t>
            </a:r>
          </a:p>
        </p:txBody>
      </p:sp>
      <p:sp>
        <p:nvSpPr>
          <p:cNvPr id="5" name=""/>
          <p:cNvSpPr txBox="1"/>
          <p:nvPr/>
        </p:nvSpPr>
        <p:spPr>
          <a:xfrm>
            <a:off x="523875" y="4686300"/>
            <a:ext cx="809625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he Orthopaedic Knowledge Network  •  orthonotes.in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Kienböck Diseas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tage IIIA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unate collapse (loss of height); normal carpal alignment maintained (scaphoid still upright); no fixed scaphoid rota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llapse visible on both X-ray and MRI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Joint-levelling; scaphocapitate fusion (unloads the lunate by fusing adjacent carpals); STT fusion; revascularisat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Kienböck Diseas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tage IIIB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unate collapse + fixed scaphoid rotation (scaphoid tilts into a flexed position — the DISI pattern develops as carpal alignment collapses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unate collapse + scaphoid rotatory subluxa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caphocapitate fusion or proximal row carpectomy (PRC) — joint-levelling less reliable at this stage; the fixed scaphoid rotation indicates secondary carpal malalignmen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Kienböck Diseas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tage IV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an-carpal arthritis; radiocarpal and midcarpal OA; generalised carpal collaps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Widespread cartilage loss and subchondral changes throughout the wris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roximal row carpectomy (if radiolunate fossa and capitate head are preserved) or total wrist arthrodesis; salvage surgery onl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Kienböck Diseas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linical Assessment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istory: insidious onset of dorsal wrist pain and stiffness; weakness of grip; the onset may follow a trivial injury or occur without any identifiable trauma; symptoms are often present for months before diagnosis; point tenderness over the dorsal lunate (just distal to Lister`s tubercle, slightly ulnar) is characteristic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Kienböck Diseas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xamination: dorsal wrist swelling; grip weakness; reduced wrist range of motion (flexion-extension both reduced); tenderness directly over the lunate on dorsal palpation; no specific clinical test reliably diagnoses Kienböck — the diagnosis is radiological/MRI-based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Kienböck Diseas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ifferential diagnosis: scaphoid fracture/non-union; SL instability; dorsal ganglion; dorsal wrist impingement; inflammatory arthritis; wrist fractures; the key differentiating investigation is imaging (plain X-ray and MRI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Kienböck Diseas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vestigations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lain radiographs (PA and lateral views): assess lunate density (sclerosis = Stage II); lunate shape and height (collapse = Stage III); carpal alignment (scaphoid rotation, DISI deformity = Stage IIIB); generalised OA changes (Stage IV); measure ulnar variance (negative variance = ulnar shorter than radius — key for surgical planning); Stage I disease has normal X-rays — MRI is required for diagnosis at Stage I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Kienböck Diseas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RI: the gold standard for early diagnosis and staging; Stage I — diffuse low T1 signal throughout the lunate (avascular bone is low T1 because it lacks normal fat signal); high T2 in Stage I (oedema); low T1 AND low T2 in established AVN (the dead bone has no perfusion or oedema signal); MRI also assesses the extent of articular cartilage preservation (critical for surgical decision-making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Kienböck Diseas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T scan: best assessment of lunate morphology, collapse pattern, and fracture lines within the lunate; useful for pre-operative planning (estimating the degree of collapse and fragmentation); staging alongside MRI in Stages II–III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one scan: increased uptake in the lunate (even before X-ray changes); historically useful; now largely superseded by MRI for sensitivity and specificit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Referenc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ichtman DM et al. Kienböck`s disease: the role of silicone replacement arthroplasty. J Bone Joint Surg Am. 1977;59(7):899–908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akamura R et al. Analysis of Kienböck`s disease by MRI. J Hand Surg Br. 1990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elberman RH, Bauman TD. The vascularity of the lunate bone and Kienböck`s disease. J Hand Surg Am. 1980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Weiss AP et al. Radial shortening for Kienböck`s disease. J Hand Surg Am. 1994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oran SL et al. Vascularized bone grafts for the treatment of Kienböck`s disease. J Hand Surg Am. 2005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reens Operative Hand Surgery. 7th Edition. Elsevier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ampbells Operative Orthopaedics. 14th Edition. Elsevier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rthobullets — Kienböck`s Disease (Lunate AVN)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lmquist EE. Kienböck`s disease. Clin Orthop Relat Res. 1986;(202):68–78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ochud RC,..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vascular necrosis of lunate; affects young adults, more in men. Risk factors: negative ulnar variance, trauma, vascular anomalies. Lichtman staging I–IV guides management. Symptoms: chronic dorsal wrist pain, stiffness, grip weakness. Treatment: Stage I—immobilization; II—revascularization procedures; III—capitate shortening/limited fusion; IV—proximal row carpectomy or arthrodesis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1809750"/>
          <a:ext cx="8620125" cy="3524250"/>
          <a:chOff x="523875" y="1809750"/>
          <a:chExt cx="8620125" cy="3524250"/>
        </a:xfrm>
      </p:grpSpPr>
      <p:sp>
        <p:nvSpPr>
          <p:cNvPr id="2" name=""/>
          <p:cNvSpPr txBox="1"/>
          <p:nvPr/>
        </p:nvSpPr>
        <p:spPr>
          <a:xfrm>
            <a:off x="523875" y="1809750"/>
            <a:ext cx="8096250" cy="3429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4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2228850"/>
            <a:ext cx="8096250" cy="76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Kienböck Diseas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3238500"/>
            <a:ext cx="8096250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1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|  The Orthopaedic Knowledge Networ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Kienböck Diseas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verview & Pathophysiology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Kienböck disease is avascular necrosis (AVN) of the lunate — the central carpal bone. The lunate has a tenuous blood supply (often a single palmar vessel with variable dorsal contributions), making it vulnerable to ischaemia following trauma or in conditions that compromise its perfusion. The disease follows a characteristic progressive course from early oedema and subchondral changes to collapse, fragmentation, and ultimately carpal instability and wrist arthritis. Early-stage disease in a young patient offers the best opportunity for joint-preserving intervention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Kienböck Diseas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pidemiology: peak incidence in young adults aged 20–40 years; male predominance; typically unilateral; dominant hand more commonly affected; associated with manual workers and certain occupations involving vibration tool us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Kienböck Diseas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etiology — ulnar negative variance: the association between negative ulnar variance (the ulna is shorter than the radius at the wrist) and Kienböck disease is well established; in ulnar negative variance, the lunate bears more of the compressive load across the wrist (the radiolunate contact force is increased when the ulna is short); this biomechanical overload is proposed as a contributing factor; the normal ulnar variance is neutral; negative variance is present in the majority of Kienböck patients; ulnar lengthening (joint-levelling procedure) is one of the primary surgical treatments for early-stage disease in patients with negative ulnar varianc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Kienböck Diseas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lood supply of the lunate: receives blood from dorsal and volar vessels; approximately 20–30% of lunates have a single palmar nutrient vessel only (no dorsal supply) — these are most vulnerable to AVN; the specific vascular anatomy can be assessed on MRI and is relevant to surgical planning (revascularisation procedures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Kienböck Diseas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lunate`s central position in the proximal carpal row makes its AVN particularly destructive — as it collapses, the carpal alignment is lost and secondary arthritis of the radiocarpal and midcarpal joints follows predictably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lassification — Lichtman (Modified)]]></a:t>
            </a:r>
            <a:br/>
            <a:br/>
            <a:br/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tag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X-ra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RI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nagemen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Kienböck Diseas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tage I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ormal X-ra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edema — low T1, high T2 signal throughout lunate; no collapse; this is the stage where intervention can reverse ischaemia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mmobilisation; joint-levelling (radial shortening or ulnar lengthening); revascularisation; best prognosi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Kienböck Diseas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tage II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clerosis of the lunate (increased density) on X-ray; shape preserved; no collaps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ow T1 and T2 throughout lunate (avascular bone); sclerotic change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Joint-levelling procedure; radial shortening osteotomy; revascularisation (pedicled bone grafts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">
  <a:themeElements>
    <a:clrScheme name="Theme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2026-08-01T21:18:03Z</dcterms:created>
  <dcterms:modified xsi:type="dcterms:W3CDTF">2026-08-01T21:18:03Z</dcterms:modified>
  <dc:title>Untitled Presentation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