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9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Dislocation — Vascular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 the cornerstone of vascular assessment: the ABI (also called the Ankle-Brachial Pressure Index — ABPI) is measured by comparing the systolic blood pressure at the ankle (using a Doppler probe over the posterior tibial or dorsalis pedis artery) to the systolic blood pressure in the arm (brachial artery); ABI = ankle systolic BP / brachial systolic BP; NORMAL ABI = 1.0 ± 0.1; ABI <0.9 = abnormal; ABI <0.9 after knee dislocation = significant vascular injury until proven otherwise and requires urgent CT angiography; ABI ≥0.9 with no hard signs = serial clinical monitoring (ABI re-measured at 2–4 hourly intervals for 24 hours); the major limitation of ABI is that it may be normal (>0.9) in the presence of an intimal tear (which will later thrombose)]]>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Workup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absent pulses, ischaemia, expanding haematoma)]]></a:t>
            </a:r>
            <a:br/>
            <a:r>
              <a:rPr lang="en-US" strike="noStrike" sz="1400" spc="0" u="none" cap="none">
                <a:solidFill>
                  <a:srgbClr val="1E293B">
                    <a:alpha val="100000"/>
                  </a:srgbClr>
                </a:solidFill>
                <a:latin typeface="Calibri"/>
              </a:rPr>
              <a:t><![CDATA[IMMEDIATE vascular surgery; proceed directly to OR; no time for CT angiography; reduce and temporarily stabilise the knee (ExFix or spanning external fixator) FIRST, then vascular repair; temporary intravascular shunt to restore perfusion if definitive repair delayed]]></a:t>
            </a:r>
            <a:br/>
            <a:r>
              <a:rPr lang="en-US" strike="noStrike" sz="1400" spc="0" u="none" cap="none">
                <a:solidFill>
                  <a:srgbClr val="1E293B">
                    <a:alpha val="100000"/>
                  </a:srgbClr>
                </a:solidFill>
                <a:latin typeface="Calibri"/>
              </a:rPr>
              <a:t><![CDATA[Ischaemia time <6–8 hours to prevent irreversible muscle necrosis; CT angiography delays definitive care; limb viability is time-critical; reduce first to potentially restore perfusion before vascular surgery be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signs (abnormal ABI <0.9; reduced but palpable pulses; history consistent with high-energy dislocation)]]></a:t>
            </a:r>
            <a:br/>
            <a:r>
              <a:rPr lang="en-US" strike="noStrike" sz="1400" spc="0" u="none" cap="none">
                <a:solidFill>
                  <a:srgbClr val="1E293B">
                    <a:alpha val="100000"/>
                  </a:srgbClr>
                </a:solidFill>
                <a:latin typeface="Calibri"/>
              </a:rPr>
              <a:t><![CDATA[CT angiography (CTA) urgently; vascular surgery consultation; if CTA confirms significant arterial injury → operating room; if CTA negative → serial ABI monitoring]]></a:t>
            </a:r>
            <a:br/>
            <a:r>
              <a:rPr lang="en-US" strike="noStrike" sz="1400" spc="0" u="none" cap="none">
                <a:solidFill>
                  <a:srgbClr val="1E293B">
                    <a:alpha val="100000"/>
                  </a:srgbClr>
                </a:solidFill>
                <a:latin typeface="Calibri"/>
              </a:rPr>
              <a:t><![CDATA[CTA has 95–100% sensitivity for popliteal artery injury; defines the exact site, extent, and type of injury (occlusion, pseudoaneurysm, intimal flap, transection); guides vascular surgical planning (bypass vs stenting vs primary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 ≥0.9, no hard or soft signs, low-energy mechanism]]></a:t>
            </a:r>
            <a:br/>
            <a:r>
              <a:rPr lang="en-US" strike="noStrike" sz="1400" spc="0" u="none" cap="none">
                <a:solidFill>
                  <a:srgbClr val="1E293B">
                    <a:alpha val="100000"/>
                  </a:srgbClr>
                </a:solidFill>
                <a:latin typeface="Calibri"/>
              </a:rPr>
              <a:t><![CDATA[Serial ABI monitoring every 2–4 hours for at least 24 hours; close clinical examination for signs of delayed ischaemia; low threshold for CTA if any clinical deterioration; ABI re-measured at 6, 12, and 24 hours post-injury]]></a:t>
            </a:r>
            <a:br/>
            <a:r>
              <a:rPr lang="en-US" strike="noStrike" sz="1400" spc="0" u="none" cap="none">
                <a:solidFill>
                  <a:srgbClr val="1E293B">
                    <a:alpha val="100000"/>
                  </a:srgbClr>
                </a:solidFill>
                <a:latin typeface="Calibri"/>
              </a:rPr>
              <a:t><![CDATA[ABI ≥0.9 does NOT exclude intimal tear (delayed thrombosis); serial monitoring is mandatory; Rivers et al. protocol — ABI ≥0.9 in all settings: 24-hour serial monitoring; several authors now advocate CTA for ALL knee dislocations given the limitations of ABI in detecting intim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versy — CTA for ALL knee dislocations]]></a:t>
            </a:r>
            <a:br/>
            <a:r>
              <a:rPr lang="en-US" strike="noStrike" sz="1400" spc="0" u="none" cap="none">
                <a:solidFill>
                  <a:srgbClr val="1E293B">
                    <a:alpha val="100000"/>
                  </a:srgbClr>
                </a:solidFill>
                <a:latin typeface="Calibri"/>
              </a:rPr>
              <a:t><![CDATA[Many vascular and orthopaedic surgeons now recommend CT angiography for ALL knee dislocations regardless of ABI; this is supported by the evidence that ABI can be falsely normal in up to 15% of cases with significant intimal injuries; the `liberal CTA` approach eliminates the risk of missed delayed thrombosis]]></a:t>
            </a:r>
            <a:br/>
            <a:r>
              <a:rPr lang="en-US" strike="noStrike" sz="1400" spc="0" u="none" cap="none">
                <a:solidFill>
                  <a:srgbClr val="1E293B">
                    <a:alpha val="100000"/>
                  </a:srgbClr>
                </a:solidFill>
                <a:latin typeface="Calibri"/>
              </a:rPr>
              <a:t><![CDATA[The risk of a missed popliteal artery injury (amputation) outweighs the risks of CTA (contrast nephropathy, radiation); this policy is widely adopted a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 Assessment]]></a:t>
            </a:r>
            <a:br/>
            <a:br/>
            <a:r>
              <a:rPr lang="en-US" strike="noStrike" sz="1400" spc="0" u="none" cap="none">
                <a:solidFill>
                  <a:srgbClr val="1E293B">
                    <a:alpha val="100000"/>
                  </a:srgbClr>
                </a:solidFill>
                <a:latin typeface="Calibri"/>
              </a:rPr>
              <a:t><![CDATA[Common peroneal nerve (CPN) injury: occurs in 10–40% of knee dislocations; the CPN wraps around the fibular neck and is tethered here — making it particularly susceptible to traction injury when the knee dislocates posterolaterally or laterally; CPN injury causes foot drop (weakness of dorsiflexion and eversion), loss of sensation over the dorsum of the foot and first web space; the CPN is injured by traction (neuropraxia or axonotmesis) rather than sharp transection — complete recovery in 30–50%; surgical decompression or repair is indicated for complete nerve transection discovered at the time of vascular surgery; nerve exploration and repair if no recovery at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test dorsiflexion strength (tibialis anterior, EHL), eversion (peroneus longus/brevis), toe extension; test sensation on the dorsum of the foot; document pre- and post-reduction neurological status; improvement after reduction may indicate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 Acute Stabilisation]]></a:t>
            </a:r>
            <a:br/>
            <a:br/>
            <a:r>
              <a:rPr lang="en-US" strike="noStrike" sz="1400" spc="0" u="none" cap="none">
                <a:solidFill>
                  <a:srgbClr val="1E293B">
                    <a:alpha val="100000"/>
                  </a:srgbClr>
                </a:solidFill>
                <a:latin typeface="Calibri"/>
              </a:rPr>
              <a:t><![CDATA[Reduction: immediate closed reduction under procedural sedation (ED) or GA; counter-traction on the thigh + longitudinal traction on the leg + gentle correction of the displacement; for anterior dislocation — flex the knee while applying posterior pressure to the tibia; assess stability after reduction; document neurovascular status before and after reduction; post-reduction X-rays confirm reduction; do NOT manipulate if there are hard vascular signs — proceed directly to OR; `irreducible` dislocation (posterolateral rotatory — femoral condyle through capsule) requires urgent surgical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ennedy JC. Complete dislocation of the knee joint. J Bone Joint Surg Am. 1963;45(5):889–904.]]></a:t>
            </a:r>
            <a:br/>
            <a:r>
              <a:rPr lang="en-US" strike="noStrike" sz="1200" spc="0" u="none" cap="none">
                <a:solidFill>
                  <a:srgbClr val="1E293B">
                    <a:alpha val="100000"/>
                  </a:srgbClr>
                </a:solidFill>
                <a:latin typeface="Calibri"/>
              </a:rPr>
              <a:t><![CDATA[Schenck RC Jr. The dislocated knee. Instr Course Lect. 1994.]]></a:t>
            </a:r>
            <a:br/>
            <a:r>
              <a:rPr lang="en-US" strike="noStrike" sz="1200" spc="0" u="none" cap="none">
                <a:solidFill>
                  <a:srgbClr val="1E293B">
                    <a:alpha val="100000"/>
                  </a:srgbClr>
                </a:solidFill>
                <a:latin typeface="Calibri"/>
              </a:rPr>
              <a:t><![CDATA[Peskun CJ, Levy BA, Fanelli GC et al. Diagnosis and management of knee dislocations. Phys Sportsmed. 2010.]]></a:t>
            </a:r>
            <a:br/>
            <a:r>
              <a:rPr lang="en-US" strike="noStrike" sz="1200" spc="0" u="none" cap="none">
                <a:solidFill>
                  <a:srgbClr val="1E293B">
                    <a:alpha val="100000"/>
                  </a:srgbClr>
                </a:solidFill>
                <a:latin typeface="Calibri"/>
              </a:rPr>
              <a:t><![CDATA[Mills WJ, Barei DP, McNair P. The value of the ankle-brachial index for diagnosing arterial injury after knee dislocation — a prospective study. J Trauma. 2004;56(6):1261–1265.]]></a:t>
            </a:r>
            <a:br/>
            <a:r>
              <a:rPr lang="en-US" strike="noStrike" sz="1200" spc="0" u="none" cap="none">
                <a:solidFill>
                  <a:srgbClr val="1E293B">
                    <a:alpha val="100000"/>
                  </a:srgbClr>
                </a:solidFill>
                <a:latin typeface="Calibri"/>
              </a:rPr>
              <a:t><![CDATA[Stannard JP, Sheils TM, Lopez-Ben RR et al. Vascular injuries in knee dislocations — the role of physical examination. Am J Sports Med. 2004.]]></a:t>
            </a:r>
            <a:br/>
            <a:r>
              <a:rPr lang="en-US" strike="noStrike" sz="1200" spc="0" u="none" cap="none">
                <a:solidFill>
                  <a:srgbClr val="1E293B">
                    <a:alpha val="100000"/>
                  </a:srgbClr>
                </a:solidFill>
                <a:latin typeface="Calibri"/>
              </a:rPr>
              <a:t><![CDATA[Levy BA et al. Controversies in the treatment of knee dislocations. J Bone Joint Surg Am. 2009.]]></a:t>
            </a:r>
            <a:br/>
            <a:r>
              <a:rPr lang="en-US" strike="noStrike" sz="1200" spc="0" u="none" cap="none">
                <a:solidFill>
                  <a:srgbClr val="1E293B">
                    <a:alpha val="100000"/>
                  </a:srgbClr>
                </a:solidFill>
                <a:latin typeface="Calibri"/>
              </a:rPr>
              <a:t><![CDATA[Nicandri GT, Chamberlain AM, Wahl CJ. Practical management of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injury with high risk of popliteal artery injury (10–40%). Urgent reduction and splinting; check pulses + ABI. If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Dislocation — Vascular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Knee dislocation is a high-energy injury that disrupts multiple ligamentous structures of the knee and carries a significant risk of associated popliteal artery injury (7–35% of all knee dislocations) and peroneal nerve injury (10–40%). Despite its severity, the diagnosis is frequently missed — up to 50% of knee dislocations spontaneously reduce before clinical assessment, and a reduced knee dislocation may appear deceptively normal on plain radiograph. The primary concern following knee dislocation is vascular injury — an unrecognised or delayed popliteal artery injury leads to limb ischaemia, and delays beyond 6–8 hours significantly increase the risk of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igh-energy (road traffic accidents, falls from height, sporting injuries — particularly hyperextension and contact sports); ultra-low velocity dislocations are increasingly recognised in morbidly obese patients from trivial mechanisms (rising from a chair, low falls) — these carry the SAME risk of vascular injury as high-energy dislocations and must not be underestimated; the combination of high BMI and knee size creates the same force vectors across the popliteal vess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Kennedy): anterior (most common — ~40%; hyperextension mechanism; the tibia dislocates anteriorly relative to the femur; most likely to cause popliteal artery stretch or avulsion injury); posterior (~33%; dashboard mechanism — axial force on the flexed knee; the tibia displaces posteriorly); lateral (~18%); medial (~4%); rotatory (<5% — subluxation with rotational component; `irreducible` due to button-holing of femoral condyle through the capsule); Anterior KD carries the highest popliteal artery injury rate due to the tethering of the artery at the popliteal fossa dur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 injuries: true knee dislocation requires disruption of BOTH the ACL AND the PCL (bicruciate injury); additional disruption of the medial collateral ligament (MCL), lateral collateral ligament (LCL), posterolateral corner (PLC — popliteofibular ligament, popliteus tendon), and posteromedial corner (PMC) may occur; the Schenck classification grades knee dislocations by the ligament pattern (KDI–KDIV); the full ligament inventory must be assessed once vascular status is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Assessment Protocol]]></a:t>
            </a:r>
            <a:br/>
            <a:br/>
            <a:r>
              <a:rPr lang="en-US" strike="noStrike" sz="1400" spc="0" u="none" cap="none">
                <a:solidFill>
                  <a:srgbClr val="1E293B">
                    <a:alpha val="100000"/>
                  </a:srgbClr>
                </a:solidFill>
                <a:latin typeface="Calibri"/>
              </a:rPr>
              <a:t><![CDATA[Popliteal artery anatomy — why it is at risk: the popliteal artery is tethered at two points — proximally at the adductor hiatus (where it emerges from the femoral triangle) and distally as it passes through the fibrous arch of the soleus to become the anterior and posterior tibial arteries; these two fixation points mean that when the knee dislocates, the artery is stretched and cannot move with the displaced tibia; anterior dislocation is particularly dangerous because the tibia moves anteriorly and levers the popliteal artery over the back of the femoral condyle — causing intimal tear, thrombosis, or complete tran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vascular injury: (1) Intimal tear — the inner lining of the artery is disrupted; the limb may appear well-perfused initially (the artery is patent), but progressive thrombosis develops over hours; initial vascular assessment may appear NORMAL — this is the most dangerous scenario as the clinician may be falsely reassured; (2) Complete transaction or occlusion — limb is immediately ischaemic; easy to diagnose clinically; (3) Intimal flap — acts as a valve that occludes blood flow distally; may be missed on initial Dopple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immediate vascular surgery involvement): absent or markedly diminished distal pulses; expanding pulsatile haematoma; pulsatile haemorrhage; audible bruit over the popliteal fossa; distal limb ischaemia — the 6 Ps: Pain, Pallor, Pulselessness, Paraesthesia, Paralysis, Perishing cold (poikilothermia); presence of ANY hard sign = immediate vascular surgery consultation and operative exploration WITHOUT waiting for CT angiography (time is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2026-06-16T06:00:42Z</dcterms:created>
  <dcterms:modified xsi:type="dcterms:W3CDTF">2026-06-16T06:00:42Z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