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803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isfranc Injuri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Midfoot pain and swel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tarsometatarsal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uising on plantar surface of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tability of mid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ecchymosis is considered a classic clinical sign of Lisfranc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a:t>
            </a:r>
            <a:br/>
            <a:br/>
            <a:br/>
            <a:r>
              <a:rPr lang="en-US" strike="noStrike" sz="1400" spc="0" u="none" cap="none">
                <a:solidFill>
                  <a:srgbClr val="1E293B">
                    <a:alpha val="100000"/>
                  </a:srgbClr>
                </a:solidFill>
                <a:latin typeface="Calibri"/>
              </a:rPr>
              <a:t><![CDATA[AP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lique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foot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bearing radiograp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detailed fracture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key radiographic sign is widening between the first and second metatarsal bases, indicating disruption of the Lisfranc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portant Radiographic Signs]]></a:t>
            </a:r>
            <a:br/>
            <a:br/>
            <a:br/>
            <a:br/>
            <a:br/>
            <a:br/>
            <a:r>
              <a:rPr lang="en-US" strike="noStrike" sz="1400" spc="0" u="none" cap="none">
                <a:solidFill>
                  <a:srgbClr val="1E293B">
                    <a:alpha val="100000"/>
                  </a:srgbClr>
                </a:solidFill>
                <a:latin typeface="Calibri"/>
              </a:rPr>
              <a:t><![CDATA[Radiographic Finding]]></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stasis between 1st and 2nd metatarsals]]></a:t>
            </a:r>
            <a:br/>
            <a:r>
              <a:rPr lang="en-US" strike="noStrike" sz="1400" spc="0" u="none" cap="none">
                <a:solidFill>
                  <a:srgbClr val="1E293B">
                    <a:alpha val="100000"/>
                  </a:srgbClr>
                </a:solidFill>
                <a:latin typeface="Calibri"/>
              </a:rPr>
              <a:t><![CDATA[Lisfranc ligament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ck sign]]></a:t>
            </a:r>
            <a:br/>
            <a:r>
              <a:rPr lang="en-US" strike="noStrike" sz="1400" spc="0" u="none" cap="none">
                <a:solidFill>
                  <a:srgbClr val="1E293B">
                    <a:alpha val="100000"/>
                  </a:srgbClr>
                </a:solidFill>
                <a:latin typeface="Calibri"/>
              </a:rPr>
              <a:t><![CDATA[Avulsion fragment at ligament attach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 of metatarsal bases]]></a:t>
            </a:r>
            <a:br/>
            <a:r>
              <a:rPr lang="en-US" strike="noStrike" sz="1400" spc="0" u="none" cap="none">
                <a:solidFill>
                  <a:srgbClr val="1E293B">
                    <a:alpha val="100000"/>
                  </a:srgbClr>
                </a:solidFill>
                <a:latin typeface="Calibri"/>
              </a:rPr>
              <a:t><![CDATA[TMT joint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r>
              <a:rPr lang="en-US" strike="noStrike" sz="1400" spc="0" u="none" cap="none">
                <a:solidFill>
                  <a:srgbClr val="1E293B">
                    <a:alpha val="100000"/>
                  </a:srgbClr>
                </a:solidFill>
                <a:latin typeface="Calibri"/>
              </a:rPr>
              <a:t><![CDATA[Management depends on the stability of the injury and the degree of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ation]]></a:t>
            </a:r>
            <a:br/>
            <a:r>
              <a:rPr lang="en-US" strike="noStrike" sz="1400" spc="0" u="none" cap="none">
                <a:solidFill>
                  <a:srgbClr val="1E293B">
                    <a:alpha val="100000"/>
                  </a:srgbClr>
                </a:solidFill>
                <a:latin typeface="Calibri"/>
              </a:rPr>
              <a:t><![CDATA[Stabl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screws]]></a:t>
            </a:r>
            <a:br/>
            <a:r>
              <a:rPr lang="en-US" strike="noStrike" sz="1400" spc="0" u="none" cap="none">
                <a:solidFill>
                  <a:srgbClr val="1E293B">
                    <a:alpha val="100000"/>
                  </a:srgbClr>
                </a:solidFill>
                <a:latin typeface="Calibri"/>
              </a:rPr>
              <a:t><![CDATA[Displaced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arthrodesis]]></a:t>
            </a:r>
            <a:br/>
            <a:r>
              <a:rPr lang="en-US" strike="noStrike" sz="1400" spc="0" u="none" cap="none">
                <a:solidFill>
                  <a:srgbClr val="1E293B">
                    <a:alpha val="100000"/>
                  </a:srgbClr>
                </a:solidFill>
                <a:latin typeface="Calibri"/>
              </a:rPr>
              <a:t><![CDATA[Severe ligamentou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midfoot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sistent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rch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isfranc ligament connects medial cuneiform to second metata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ecchymosis is classic clinical sig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ck sign indicates Lisfranc ligament avul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ssed injuries lead to midfoot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Lisfranc Injuri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isfranc Injuri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isfranc joint = tarsometatarsal articulation; key stabilizer = Lisfranc ligament (medial cuneiform to 2nd MT base). Mechanism: axial load with plantar flexion/twist. Diagnosis: widening between 1st–2nd MT, fleck sign; CT confirms. Treatment: stable injuries = cast; displaced = ORIF (screws/plates) or fusion. Complications: post-traumatic arthritis, chronic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Lisfranc injuries involve disruption of the tarsometatarsal (TMT) joint complex of the midfoot. These injuries range from subtle ligament sprains to severe fracture-dislocations. Accurate diagnosis is critical because missed Lisfranc injuries can lead to chronic pain, midfoot instability, and post-traumatic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isfranc joint complex plays an essential role in maintaining the structural integrity of the medial longitudinal arch of the foot. Disruption of this joint complex leads to significant functional impairment and difficulty with weight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sfranc injuries are often misdiagnosed, particularly when the injury is purely ligamentous and radiographic findings are subtle. Early recognition and appropriate treatment are therefore essential to restore midfoot stability and prevent long-term dis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Lisfranc Joint]]></a:t>
            </a:r>
            <a:br/>
            <a:br/>
            <a:br/>
            <a:r>
              <a:rPr lang="en-US" strike="noStrike" sz="1400" spc="0" u="none" cap="none">
                <a:solidFill>
                  <a:srgbClr val="1E293B">
                    <a:alpha val="100000"/>
                  </a:srgbClr>
                </a:solidFill>
                <a:latin typeface="Calibri"/>
              </a:rPr>
              <a:t><![CDATA[The Lisfranc joint complex consists of the articulation between the metatarsal bases and the tarsal bones of the mid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rst metatarsal articulates with medial cunei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 metatarsal articulates with intermediate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metatarsal articulates with lateral cuneifor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th and fifth metatarsals articulate with cuboi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metatarsal base fits into a recess between the medial and lateral cuneiforms, forming a keystone that stabilizes the mi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sfranc Ligament]]></a:t>
            </a:r>
            <a:br/>
            <a:br/>
            <a:br/>
            <a:r>
              <a:rPr lang="en-US" strike="noStrike" sz="1400" spc="0" u="none" cap="none">
                <a:solidFill>
                  <a:srgbClr val="1E293B">
                    <a:alpha val="100000"/>
                  </a:srgbClr>
                </a:solidFill>
                <a:latin typeface="Calibri"/>
              </a:rPr>
              <a:t><![CDATA[The Lisfranc ligament is a strong interosseous ligament connecting the medial cuneiform to the base of the second metatarsal. It is the primary stabilizer of the tarsometatarsal joint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nects medial cuneiform to second metatars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s separation of first and second metatars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stabilizing structure of the mid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re is no ligament between the first and second metatarsals, which explains why disruption of the Lisfranc ligament leads to diastasis between these bon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Lisfranc injuries may occur due to both high-energy and low-energy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s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isting injury of foo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al load applied to plantar-flexed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isfranc Injuri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lassic mechanism involves axial loading of a plantar-flexed foot, which disrupts the Lisfranc ligament and leads to displacement of the metatars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everal classification systems have been proposed for Lisfranc injuries. The Hardcastle classification is commonly used and describes displacement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A]]></a:t>
            </a:r>
            <a:br/>
            <a:r>
              <a:rPr lang="en-US" strike="noStrike" sz="1400" spc="0" u="none" cap="none">
                <a:solidFill>
                  <a:srgbClr val="1E293B">
                    <a:alpha val="100000"/>
                  </a:srgbClr>
                </a:solidFill>
                <a:latin typeface="Calibri"/>
              </a:rPr>
              <a:t><![CDATA[Total incongruity of TMT joi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B]]></a:t>
            </a:r>
            <a:br/>
            <a:r>
              <a:rPr lang="en-US" strike="noStrike" sz="1400" spc="0" u="none" cap="none">
                <a:solidFill>
                  <a:srgbClr val="1E293B">
                    <a:alpha val="100000"/>
                  </a:srgbClr>
                </a:solidFill>
                <a:latin typeface="Calibri"/>
              </a:rPr>
              <a:t><![CDATA[Partial incongru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C]]></a:t>
            </a:r>
            <a:br/>
            <a:r>
              <a:rPr lang="en-US" strike="noStrike" sz="1400" spc="0" u="none" cap="none">
                <a:solidFill>
                  <a:srgbClr val="1E293B">
                    <a:alpha val="100000"/>
                  </a:srgbClr>
                </a:solidFill>
                <a:latin typeface="Calibri"/>
              </a:rPr>
              <a:t><![CDATA[Divergent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0">
  <a:themeElements>
    <a:clrScheme name="Theme7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2026-05-01T19:34:05Z</dcterms:created>
  <dcterms:modified xsi:type="dcterms:W3CDTF">2026-05-01T19:34:05Z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