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5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Canal Stenosis — Decompression Op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ief]]></a:t>
            </a:r>
            <a:br/>
            <a:r>
              <a:rPr lang="en-US" strike="noStrike" sz="1400" spc="0" u="none" cap="none">
                <a:solidFill>
                  <a:srgbClr val="1E293B">
                    <a:alpha val="100000"/>
                  </a:srgbClr>
                </a:solidFill>
                <a:latin typeface="Calibri"/>
              </a:rPr>
              <a:t><![CDATA[Requires sitting down or lumbar flexion; may take 5–20 minutes of sitting for relief; the patient often has to `wait out` the symptoms]]></a:t>
            </a:r>
            <a:br/>
            <a:r>
              <a:rPr lang="en-US" strike="noStrike" sz="1400" spc="0" u="none" cap="none">
                <a:solidFill>
                  <a:srgbClr val="1E293B">
                    <a:alpha val="100000"/>
                  </a:srgbClr>
                </a:solidFill>
                <a:latin typeface="Calibri"/>
              </a:rPr>
              <a:t><![CDATA[Rapid relief (1–2 minutes) with rest — need to stop but do NOT need to s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s]]></a:t>
            </a:r>
            <a:br/>
            <a:r>
              <a:rPr lang="en-US" strike="noStrike" sz="1400" spc="0" u="none" cap="none">
                <a:solidFill>
                  <a:srgbClr val="1E293B">
                    <a:alpha val="100000"/>
                  </a:srgbClr>
                </a:solidFill>
                <a:latin typeface="Calibri"/>
              </a:rPr>
              <a:t><![CDATA[Normal peripheral pulses]]></a:t>
            </a:r>
            <a:br/>
            <a:r>
              <a:rPr lang="en-US" strike="noStrike" sz="1400" spc="0" u="none" cap="none">
                <a:solidFill>
                  <a:srgbClr val="1E293B">
                    <a:alpha val="100000"/>
                  </a:srgbClr>
                </a:solidFill>
                <a:latin typeface="Calibri"/>
              </a:rPr>
              <a:t><![CDATA[Absent or diminished femoral, popliteal, pedal pulses; ABI <0.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cling]]></a:t>
            </a:r>
            <a:br/>
            <a:r>
              <a:rPr lang="en-US" strike="noStrike" sz="1400" spc="0" u="none" cap="none">
                <a:solidFill>
                  <a:srgbClr val="1E293B">
                    <a:alpha val="100000"/>
                  </a:srgbClr>
                </a:solidFill>
                <a:latin typeface="Calibri"/>
              </a:rPr>
              <a:t><![CDATA[CAN cycle without pain (lumbar flexion during cycling relieves stenosis)]]></a:t>
            </a:r>
            <a:br/>
            <a:r>
              <a:rPr lang="en-US" strike="noStrike" sz="1400" spc="0" u="none" cap="none">
                <a:solidFill>
                  <a:srgbClr val="1E293B">
                    <a:alpha val="100000"/>
                  </a:srgbClr>
                </a:solidFill>
                <a:latin typeface="Calibri"/>
              </a:rPr>
              <a:t><![CDATA[CANNOT cycle (vascular insufficiency limits any lower limb ex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 trophic changes]]></a:t>
            </a:r>
            <a:br/>
            <a:r>
              <a:rPr lang="en-US" strike="noStrike" sz="1400" spc="0" u="none" cap="none">
                <a:solidFill>
                  <a:srgbClr val="1E293B">
                    <a:alpha val="100000"/>
                  </a:srgbClr>
                </a:solidFill>
                <a:latin typeface="Calibri"/>
              </a:rPr>
              <a:t><![CDATA[Normal skin; no trophic changes; no hair loss]]></a:t>
            </a:r>
            <a:br/>
            <a:r>
              <a:rPr lang="en-US" strike="noStrike" sz="1400" spc="0" u="none" cap="none">
                <a:solidFill>
                  <a:srgbClr val="1E293B">
                    <a:alpha val="100000"/>
                  </a:srgbClr>
                </a:solidFill>
                <a:latin typeface="Calibri"/>
              </a:rPr>
              <a:t><![CDATA[Absent distal hair; trophic skin changes; pallor on elevation; dependent rubor; non-healing ulcers in sever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r>
              <a:rPr lang="en-US" strike="noStrike" sz="1400" spc="0" u="none" cap="none">
                <a:solidFill>
                  <a:srgbClr val="1E293B">
                    <a:alpha val="100000"/>
                  </a:srgbClr>
                </a:solidFill>
                <a:latin typeface="Calibri"/>
              </a:rPr>
              <a:t><![CDATA[MRI lumbar spine (gold standard): demonstrates the central canal, lateral recesses, and foramina; identifies the level and nature of compression; shows facet hypertrophy, ligamentum flavum hypertrophy, disc protrusions, and spondylolisthesis; the degree of dural sac compression, nerve root displacement, and the overall `clover-leaf` or trefoil shape of the canal in severe central stenosis are all visible; however, the degree of radiological stenosis does NOT always correlate with symptom severity — significant imaging stenosis can be found in asymptomatic patients; clinical-radiological correlation is mandatory before recomme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 reserved for patients in whom MRI is contraindicated (pacemaker, cochlear implant, severe claustrophobia); demonstrates bony canal anatomy and degree of compression with great accuracy; intrathecal contrast outlines the dural sac and nerve roots; occasionally more specific than MRI for bony foramin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ssessment: walking distance quantification (treadmill test); patient-reported outcome measures (PROMS) — Oswestry Disability Index (ODI), VAS/NRS pain scores, EuroQol-5D (EQ-5D); Zurich Claudication Questionnaire; these establish symptom severity and functional impairment for both treatment decision-making and post-treatment outcom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management: the first-line treatment for LSS in the absence of progressive neurological deficit or cauda equina syndrome; physiotherapy (flexion-based exercises — McKenzie method; core stabilisation; aquatic therapy); analgesia (paracetamol, NSAIDs — caution in elderly renal disease; neuropathic agents: gabapentin/pregabalin for radicular components); epidural steroid injections (ESI) — transforaminal or interlaminar; reduce nerve root inflammation and oedema; provide significant short-term relief (weeks to months) but effects are temporary; useful as a bridge to surgery or for patients who are poor surgical candidates; the SPORT trial showed surgery superior to non-operative management for LSS at 4-year follow-up (Weinstein et al., NEJM 200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Decompression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laminectomy]]></a:t>
            </a:r>
            <a:br/>
            <a:r>
              <a:rPr lang="en-US" strike="noStrike" sz="1400" spc="0" u="none" cap="none">
                <a:solidFill>
                  <a:srgbClr val="1E293B">
                    <a:alpha val="100000"/>
                  </a:srgbClr>
                </a:solidFill>
                <a:latin typeface="Calibri"/>
              </a:rPr>
              <a:t><![CDATA[Complete removal of the spinous process and lamina bilaterally at the affected level(s); provides wide access to the central canal and both lateral recesses; the ligamentum flavum is removed bilaterally; medial facetectomy may be performed to decompress the lateral recesses]]></a:t>
            </a:r>
            <a:br/>
            <a:r>
              <a:rPr lang="en-US" strike="noStrike" sz="1400" spc="0" u="none" cap="none">
                <a:solidFill>
                  <a:srgbClr val="1E293B">
                    <a:alpha val="100000"/>
                  </a:srgbClr>
                </a:solidFill>
                <a:latin typeface="Calibri"/>
              </a:rPr>
              <a:t><![CDATA[Multi-level central stenosis; severe central stenosis; when wide exposure is needed; adjunct to fusion when instability is present or created]]></a:t>
            </a:r>
            <a:br/>
            <a:r>
              <a:rPr lang="en-US" strike="noStrike" sz="1400" spc="0" u="none" cap="none">
                <a:solidFill>
                  <a:srgbClr val="1E293B">
                    <a:alpha val="100000"/>
                  </a:srgbClr>
                </a:solidFill>
                <a:latin typeface="Calibri"/>
              </a:rPr>
              <a:t><![CDATA[Excellent decompression; reliable; long track record; DISADVANTAGE: destabilises the posterior tension band — may accelerate or cause degenerative spondylolisthesis (iatrogenic instability); loss of the midline posterior stabilising structures; increased post-op back pain; usually combined with fusion if pre-existing instability or if >50% of bilateral facets are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otomy / hemilaminotomy]]></a:t>
            </a:r>
            <a:br/>
            <a:r>
              <a:rPr lang="en-US" strike="noStrike" sz="1400" spc="0" u="none" cap="none">
                <a:solidFill>
                  <a:srgbClr val="1E293B">
                    <a:alpha val="100000"/>
                  </a:srgbClr>
                </a:solidFill>
                <a:latin typeface="Calibri"/>
              </a:rPr>
              <a:t><![CDATA[Partial removal of the lamina on one or both sides; preserves the spinous process and contralateral structures; interlaminar approach; removes ligamentum flavum and medial facet on the symptomatic side]]></a:t>
            </a:r>
            <a:br/>
            <a:r>
              <a:rPr lang="en-US" strike="noStrike" sz="1400" spc="0" u="none" cap="none">
                <a:solidFill>
                  <a:srgbClr val="1E293B">
                    <a:alpha val="100000"/>
                  </a:srgbClr>
                </a:solidFill>
                <a:latin typeface="Calibri"/>
              </a:rPr>
              <a:t><![CDATA[Unilateral lateral recess or foraminal stenosis; single-level decompression; younger patients where preservation of posterior structures is important]]></a:t>
            </a:r>
            <a:br/>
            <a:r>
              <a:rPr lang="en-US" strike="noStrike" sz="1400" spc="0" u="none" cap="none">
                <a:solidFill>
                  <a:srgbClr val="1E293B">
                    <a:alpha val="100000"/>
                  </a:srgbClr>
                </a:solidFill>
                <a:latin typeface="Calibri"/>
              </a:rPr>
              <a:t><![CDATA[Preserves more posterior tension band than laminectomy; lower destabilisation risk; less post-operative back pain; may be insufficient for bilateral or severe centr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instein JN et al. Surgical vs nonoperative treatment for lumbar spinal stenosis — the SPORT study. NEJM. 2008;358(8):794–810.]]></a:t>
            </a:r>
            <a:br/>
            <a:r>
              <a:rPr lang="en-US" strike="noStrike" sz="1200" spc="0" u="none" cap="none">
                <a:solidFill>
                  <a:srgbClr val="1E293B">
                    <a:alpha val="100000"/>
                  </a:srgbClr>
                </a:solidFill>
                <a:latin typeface="Calibri"/>
              </a:rPr>
              <a:t><![CDATA[Forsth P et al. A randomised, blinded trial of fusion and decompression for lumbar spinal stenosis (MIST). NEJM. 2016;374(15):1413–1423.]]></a:t>
            </a:r>
            <a:br/>
            <a:r>
              <a:rPr lang="en-US" strike="noStrike" sz="1200" spc="0" u="none" cap="none">
                <a:solidFill>
                  <a:srgbClr val="1E293B">
                    <a:alpha val="100000"/>
                  </a:srgbClr>
                </a:solidFill>
                <a:latin typeface="Calibri"/>
              </a:rPr>
              <a:t><![CDATA[Atlas SJ et al. Long-term outcomes of surgical and nonsurgical management of lumbar spinal stenosis. Spine. 2005.]]></a:t>
            </a:r>
            <a:br/>
            <a:r>
              <a:rPr lang="en-US" strike="noStrike" sz="1200" spc="0" u="none" cap="none">
                <a:solidFill>
                  <a:srgbClr val="1E293B">
                    <a:alpha val="100000"/>
                  </a:srgbClr>
                </a:solidFill>
                <a:latin typeface="Calibri"/>
              </a:rPr>
              <a:t><![CDATA[Arbit E, Pannullo S. Lumbar stenosis: a clinical review. Clin Orthop Relat Res. 2001.]]></a:t>
            </a:r>
            <a:br/>
            <a:r>
              <a:rPr lang="en-US" strike="noStrike" sz="1200" spc="0" u="none" cap="none">
                <a:solidFill>
                  <a:srgbClr val="1E293B">
                    <a:alpha val="100000"/>
                  </a:srgbClr>
                </a:solidFill>
                <a:latin typeface="Calibri"/>
              </a:rPr>
              <a:t><![CDATA[Katz JN et al. The outcome of decompressive laminectomy for degenerative lumbar stenosis. J Bone Joint Surg Am. 1991.]]></a:t>
            </a:r>
            <a:br/>
            <a:r>
              <a:rPr lang="en-US" strike="noStrike" sz="1200" spc="0" u="none" cap="none">
                <a:solidFill>
                  <a:srgbClr val="1E293B">
                    <a:alpha val="100000"/>
                  </a:srgbClr>
                </a:solidFill>
                <a:latin typeface="Calibri"/>
              </a:rPr>
              <a:t><![CDATA[Kovacs FM et al. Conservative versus operative treatment for lumbar spinal stenosis. Cochrane Database Syst Rev. 2011.]]></a:t>
            </a:r>
            <a:br/>
            <a:r>
              <a:rPr lang="en-US" strike="noStrike" sz="1200" spc="0" u="none" cap="none">
                <a:solidFill>
                  <a:srgbClr val="1E293B">
                    <a:alpha val="100000"/>
                  </a:srgbClr>
                </a:solidFill>
                <a:latin typeface="Calibri"/>
              </a:rPr>
              <a:t><![CDATA[Deyo RA et al. Surgery for low back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stenosis from disc bulge, facet arthrosis, and ligamentum flavum hypertrophy causes neurogenic claudication. MRI confirms stenosis; correlate with walking tolerance and posture‑dependent symptoms (relief on flexion). Nonoperative: activity modification, PT (flexion‑based), analgesia; limited role for epidural steroid injections. Decompression alone (unroofing/undercutting) suffices when there is no instability; add fusion for instability/deformity or wide facetectomy. MIS options (microlaminotomy, bilateral decompression via unilateral approach, endoscopic) reduce morbidity with comparable outcomes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Canal Stenosis — Decompression Op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umbar spinal stenosis (LSS) is narrowing of the lumbar spinal canal, lateral recesses, or intervertebral foramina causing compression of the neural elements — the cauda equina or individual nerve roots. It is the most common indication for spine surgery in patients over 65 years and represents a growing clinical burden with the ageing population. Neurogenic claudication — the cardinal symptom — must be distinguished from vascular claudication and other causes of lower limb pain. The natural history is variable and often benign in the short term, but progressive disability occurs in a substantial proportion, making the understanding of surgical indications and outcome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lumbar canal becomes narrowed by a combination of degenerative changes: facet joint hypertrophy (inward enlargement of the facets), ligamentum flavum hypertrophy/buckling (particularly with spinal extension), disc prolapse or disc height loss (reduces the height of the lateral recess and foramen), osteophyte formation from the vertebral endplates and facets, and degenerative spondylolisthesis (anterior subluxation of one vertebra on the next adds further dynamic narrowing); the cauda equina is compressed in the central canal (central stenosis) causing neurogenic claudication; individual nerve roots are compressed in the lateral recess or foramen (lateral recess stenosis or foraminal stenosis) causing 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location: central stenosis (narrowing of the central canal — AP diameter <10 mm = absolute stenosis; 10–13 mm = relative stenosis; the cross-sectional area of the dural sac on MRI — <75 mm² = significant; <100 mm² = moderate); lateral recess stenosis (narrowing of the lateral recess beneath the superior articular process — compresses the traversing nerve root as it descends to exit one level below); foraminal stenosis (narrowing of the neural exit foramen — compresses the exiting nerve root — causes a dermatomal mono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component: LSS is typically worse with extension and improved with flexion; extension narrows the canal (ligamentum flavum buckles inward, facets compress the lateral recess, foraminal height decreases); flexion opens the canal and relieves the compression; this explains the classic postural relief of neurogenic claudication (leaning forward on a shopping trolley, sitting down, climbing hills — all produce lumbar flexion and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Neurogenic vs Vascular Claudica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Neurogenic Claudication (LSS)]]></a:t>
            </a:r>
            <a:br/>
            <a:r>
              <a:rPr lang="en-US" strike="noStrike" sz="1400" spc="0" u="none" cap="none">
                <a:solidFill>
                  <a:srgbClr val="1E293B">
                    <a:alpha val="100000"/>
                  </a:srgbClr>
                </a:solidFill>
                <a:latin typeface="Calibri"/>
              </a:rPr>
              <a:t><![CDATA[Vascular Claudication (P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symptoms]]></a:t>
            </a:r>
            <a:br/>
            <a:r>
              <a:rPr lang="en-US" strike="noStrike" sz="1400" spc="0" u="none" cap="none">
                <a:solidFill>
                  <a:srgbClr val="1E293B">
                    <a:alpha val="100000"/>
                  </a:srgbClr>
                </a:solidFill>
                <a:latin typeface="Calibri"/>
              </a:rPr>
              <a:t><![CDATA[Buttocks, thighs, calves — bilateral in central stenosis; dermatomal if lateral]]></a:t>
            </a:r>
            <a:br/>
            <a:r>
              <a:rPr lang="en-US" strike="noStrike" sz="1400" spc="0" u="none" cap="none">
                <a:solidFill>
                  <a:srgbClr val="1E293B">
                    <a:alpha val="100000"/>
                  </a:srgbClr>
                </a:solidFill>
                <a:latin typeface="Calibri"/>
              </a:rPr>
              <a:t><![CDATA[Calves predominantly; occasionally thighs and buttocks (aortoilia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e of symptoms]]></a:t>
            </a:r>
            <a:br/>
            <a:r>
              <a:rPr lang="en-US" strike="noStrike" sz="1400" spc="0" u="none" cap="none">
                <a:solidFill>
                  <a:srgbClr val="1E293B">
                    <a:alpha val="100000"/>
                  </a:srgbClr>
                </a:solidFill>
                <a:latin typeface="Calibri"/>
              </a:rPr>
              <a:t><![CDATA[Pain, heaviness, aching, tingling, numbness, weakness in the legs; often bilateral and diffuse; may not be typical `pain` but a vague bilateral leg `heaviness`]]></a:t>
            </a:r>
            <a:br/>
            <a:r>
              <a:rPr lang="en-US" strike="noStrike" sz="1400" spc="0" u="none" cap="none">
                <a:solidFill>
                  <a:srgbClr val="1E293B">
                    <a:alpha val="100000"/>
                  </a:srgbClr>
                </a:solidFill>
                <a:latin typeface="Calibri"/>
              </a:rPr>
              <a:t><![CDATA[Cramping, tight pain in the calf (muscle ischaemia); well-localised; reproducible at a consistent distance walk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e / position]]></a:t>
            </a:r>
            <a:br/>
            <a:r>
              <a:rPr lang="en-US" strike="noStrike" sz="1400" spc="0" u="none" cap="none">
                <a:solidFill>
                  <a:srgbClr val="1E293B">
                    <a:alpha val="100000"/>
                  </a:srgbClr>
                </a:solidFill>
                <a:latin typeface="Calibri"/>
              </a:rPr>
              <a:t><![CDATA[Extension worsens (standing, walking downhill, back extension); flexion relieves (sitting down, leaning forward — `shopping trolley sign`, walking uphill, cycling); the patient can cycle without pain because cycling maintains lumbar flexion]]></a:t>
            </a:r>
            <a:br/>
            <a:r>
              <a:rPr lang="en-US" strike="noStrike" sz="1400" spc="0" u="none" cap="none">
                <a:solidFill>
                  <a:srgbClr val="1E293B">
                    <a:alpha val="100000"/>
                  </a:srgbClr>
                </a:solidFill>
                <a:latin typeface="Calibri"/>
              </a:rPr>
              <a:t><![CDATA[Walking any distance regardless of posture; standing still does NOT relieve (vascular flow is not posture-dependent); lying flat does NOT worsen; rest relieves within 1–2 min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2026-06-16T05:54:58Z</dcterms:created>
  <dcterms:modified xsi:type="dcterms:W3CDTF">2026-06-16T05:54:58Z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