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2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(blocks test — measure leg length discrepancy on standing with blocks under the short side until pelvis levels); X-ray (standing long-leg; scanogram); CT scanogram (most accurate — measures each bone segment independent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1 cm shortening — usually asymptomatic; 1–2 cm — minor functional impairment; >2 cm — significant gait disturbance, low back pain, pelvic obliquity; >4 cm — severe disability, requires surgical correction; in children: reactive overgrowth of 0.5–2 cm is expected after femoral shaft fractures (under 10 years) — accept some shortening acutely]]>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ive osteotomy principles: the osteotomy must be planned at the CORA (Centre of Rotation of Angulation) to achieve true mechanical axis correction without translation; the Paley/Herzenberg method: identify the mechanical axis deviation (MAD), the CORA, and the magnitude of correction needed; opening wedge vs closing wedge vs neutral wedge osteotomy; opening wedge (adds length, creates bone defect requiring graft or substitute); closing wedge (shortens, removes bone, but no graft needed — simpler healing); dome osteotomy (at the CORA — allows rotation without translation); the Taylor Spatial Frame (TSF — computer-aided hexapod Ilizarov ring fixator) allows gradual, multi-planar, simultaneous correction of angular, rotational, and translational deformity with high pre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union — Weber & Cech Classification Revisited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Princip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trophic (elephant foo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biology (vascularity, osteogenic activity); problem = mechanical in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uberant callus at both ends; fracture line still vi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sation ONLY (exchange nail, compression plate); no graft needed; biology excellent — just add 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ligotroph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e vascularity; minimal callus; fragments not in contact (distract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callus; gap; fracture ends present but not reac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sation + reduce gap (bring into contact) + bone graft to stimulate bi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roph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ascular bone ends; no callus; both stability AND biology are defici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ncil-point tapering; no callus; gap; sclerotic end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sation + debride atrophic ends to bleeding bone + aggressive bone grafting (iliac crest autograft, RIA, Masquelet technique for large defec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y of Bone Graft — The Three Properti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genesis: the capacity of the graft to directly form new bone via transplanted viable osteogenic cells (osteoblasts and mesenchymal stem cells); only autologous fresh cancellous bone graft has significant osteogenic potential (living cells transplanted with the graft); allograft has minimal osteogenic activity (cells are killed by processing/sterilis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induction: the ability of the graft to stimulate the host`s own cells to differentiate into bone-forming cells; mediated by bone morphogenetic proteins (BMPs — BMP-2, BMP-7) and other growth factors present in the bone matrix; autograft has the highest osteoinductive potential; demineralised bone matrix (DBM) retains osteoinductive properties after processing; synthetic BMP-2 (Infuse) and BMP-7 (Osigraft) are recombinant osteoinductive ag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onduction: the ability of the graft to provide a physical scaffold (3-dimensional lattice) for vascular ingrowth and new bone deposition by the host`s cells; the graft acts as a `scaffold` rather than generating or inducing bone formation; all graft types (autograft, allograft, synthetic calcium phosphate/calcium sulphate, bioactive glass) have osteoconductive properties; autograft has all three properties (osteogenesis + osteoinduction + osteoconduction) — the gold standard; synthetic substitutes have osteoconduction only unless combined with growth fact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ac crest autograft: gold standard for bone grafting; cancellous autograft from the anterior iliac crest provides all three properties; donor site morbidity (10–30% chronic pain, seroma, haematoma, LFC nerve injury); the posterior iliac crest provides a larger volume; Reamer-Irrigator-Aspirator (RIA) graft from the femoral or tibial canal provides large volumes (30–90 mL) of autologous graft with lower donor site morbidity than iliac cr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annoudis PV, Einhorn TA, Marsh D. Fracture healing — the diamond concept. Injury. 2007;38(Suppl 4):S3–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ey D, Herzenberg JE. Principles of Deformity Correction. Springer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BG, Cech O. Pseudarthrosis — Pathophysiology, Biomechanics, Therapy, Results. Grune & Stratton. 197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quelet AC, Begue T. The concept of induced membrane for reconstruction of long bone defects. Orthop Clin North Am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nker MR, O`Connor DP. Exchange nailing of ununited fractures. J Bone Joint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mitriou R et al. Bone regeneration — current concepts and future directions. BMC Med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zarov GA. The principles of the Ilizarov method. Bull Hosp Jt Dis Orthop Inst. 19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union = fracture healing in unacceptable position (angulation, rotation, shortening, translation). Nonunion = failure of fracture to heal in expected time (9 months with no signs of healing for 3 months). Biological vs mechanical causes; infection as a major impediment. Hypertrophic (good biology, poor mechanics) vs atrophic (poor biology) nonunion. Workup: history, exam, radiographs, lab workup for infection; advanced imaging if required. Management: restore stability and biology — fixation, grafting, biologics, debridement if infection. Malunion management: osteotomy with correction and fixation if symptomatic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Definitions & Biology of Fracture Heal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healing is a complex regenerative process involving four overlapping phases: inflammation (days 1–7), soft callus formation (weeks 1–3), hard callus formation (weeks 3–12), and remodelling (months to years). Normal secondary bone healing proceeds through enchondral ossification of the fracture callus; primary cortical healing occurs only under conditions of absolute stability and compression (as with compression plating). Malunion and nonunion represent the two most important failures of this process — the former representing misdirected healing, the latter representing arrested healing — and both require an understanding of the biology of fracture healing to manage effectivel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union: a fracture that has healed in an abnormal position — with angular deformity, rotational deformity, shortening, or a combination; it is healed (united) but with poor alignment; the clinical significance depends on the degree of deformity, the bone involved, and the adjacent joint mechanics; malunion of a lower limb fracture causes altered gait biomechanics, joint overload, and early osteoarthritis; malunion of a forearm fracture causes restriction of pronation/supination; malunion of the distal radius is the most common malunion in clinical pract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union: failure of a fracture to unite; the US FDA definition is fracture not healed by 9 months with no radiological progression over 3 consecutive months; in clinical practice, the threshold is adapted to the individual fracture and patient context; nonunion implies that the healing process has ceased — distinguished from delayed union (healing is occurring but slower than expec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amond concept (Giannoudis 2007): four elements are required for fracture healing — (1) osteogenic cells (mesenchymal stem cells from the periosteum, endosteum, and marrow); (2) osteoinductive growth factors (BMPs — bone morphogenetic proteins, TGF-β, FGF, PDGF, IGF); (3) osteoconductive scaffold (extracellular matrix, fibrin clot, bone graft); (4) mechanical stability (fixation, immobilisation); deficiency in ANY of these elements leads to impaired healing and potentially nonunion; treatment must identify and correct the deficient element(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union — Assessment & 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Meth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gular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-leg standing AP radiograph (hip-to-ankle film) for lower limb; mechanical axis (from centre of femoral head to centre of ankle joint) deviates medially (varus) or laterally (valgus) of the centre of the knee; CORA (Centre of Rotation of Angulation) is identified at the apex of the deformity — the level at which correction must be appli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ch 1° of varus or valgus deformity in the lower limb shifts the mechanical axis by approximately 6–7 mm; >5° varus malunion at the tibial shaft causes medial compartment overload — significantly increases medial knee OA risk; >10° valgus causes lateral compartment overload; lower limb angular malunion is the most common cause of early post-traumatic OA]]>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al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(gait observation; foot progression angle — normal 5–10° external rotation; thigh-foot angle; Craig test for femoral version); CT scanogram for precise measurement (CT of the femoral neck angle + CT of the knee epicondyles for femoral malrotation; tibial torsion measured from tibial plateau to ankle joint leve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al malunion of the femur or tibia is frequently missed; clinical: internal rotation malunion = `in-toeing` gait, hip impingement; external rotation = abnormal foot progression angle; >10° rotational deformity in the tibia or femur is generally symptomatic; CT scanogram is the gold standard for measuring rotational deformity]]>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2026-03-17T00:12:24Z</dcterms:created>
  <dcterms:modified xsi:type="dcterms:W3CDTF">2026-03-17T00:12:24Z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