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8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tastatic Bone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ing System — Impending Fracture]]></a:t>
            </a:r>
            <a:br/>
            <a:br/>
            <a:r>
              <a:rPr lang="en-US" strike="noStrike" sz="1400" spc="0" u="none" cap="none">
                <a:solidFill>
                  <a:srgbClr val="1E293B">
                    <a:alpha val="100000"/>
                  </a:srgbClr>
                </a:solidFill>
                <a:latin typeface="Calibri"/>
              </a:rPr>
              <a:t><![CDATA[The Mirels scoring system (1989) provides a quantitative framework for predicting pathological fracture risk in long bone metastases and guiding the decision for prophylactic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Upper limb]]></a:t>
            </a:r>
            <a:br/>
            <a:r>
              <a:rPr lang="en-US" strike="noStrike" sz="1400" spc="0" u="none" cap="none">
                <a:solidFill>
                  <a:srgbClr val="1E293B">
                    <a:alpha val="100000"/>
                  </a:srgbClr>
                </a:solidFill>
                <a:latin typeface="Calibri"/>
              </a:rPr>
              <a:t><![CDATA[Lower limb]]></a:t>
            </a:r>
            <a:br/>
            <a:r>
              <a:rPr lang="en-US" strike="noStrike" sz="1400" spc="0" u="none" cap="none">
                <a:solidFill>
                  <a:srgbClr val="1E293B">
                    <a:alpha val="100000"/>
                  </a:srgbClr>
                </a:solidFill>
                <a:latin typeface="Calibri"/>
              </a:rPr>
              <a:t><![CDATA[Peritrochanteric region (highest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Mild]]></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Functional / severe (pain on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Blastic (sclerotic)]]></a:t>
            </a:r>
            <a:b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Lytic (greatest structural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1/3 of cortex]]></a:t>
            </a:r>
            <a:br/>
            <a:r>
              <a:rPr lang="en-US" strike="noStrike" sz="1400" spc="0" u="none" cap="none">
                <a:solidFill>
                  <a:srgbClr val="1E293B">
                    <a:alpha val="100000"/>
                  </a:srgbClr>
                </a:solidFill>
                <a:latin typeface="Calibri"/>
              </a:rPr>
              <a:t><![CDATA[1/3 – 2/3]]></a:t>
            </a:r>
            <a:br/>
            <a:r>
              <a:rPr lang="en-US" strike="noStrike" sz="1400" spc="0" u="none" cap="none">
                <a:solidFill>
                  <a:srgbClr val="1E293B">
                    <a:alpha val="100000"/>
                  </a:srgbClr>
                </a:solidFill>
                <a:latin typeface="Calibri"/>
              </a:rPr>
              <a:t><![CDATA[>2/3 of cortex]]>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Score]]></a:t>
            </a:r>
            <a:br/>
            <a:r>
              <a:rPr lang="en-US" strike="noStrike" sz="1400" spc="0" u="none" cap="none">
                <a:solidFill>
                  <a:srgbClr val="1E293B">
                    <a:alpha val="100000"/>
                  </a:srgbClr>
                </a:solidFill>
                <a:latin typeface="Calibri"/>
              </a:rPr>
              <a:t><![CDATA[Fracture Risk]]></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ow (<5%)]]></a:t>
            </a:r>
            <a:br/>
            <a:r>
              <a:rPr lang="en-US" strike="noStrike" sz="1400" spc="0" u="none" cap="none">
                <a:solidFill>
                  <a:srgbClr val="1E293B">
                    <a:alpha val="100000"/>
                  </a:srgbClr>
                </a:solidFill>
                <a:latin typeface="Calibri"/>
              </a:rPr>
              <a:t><![CDATA[Non-surgical — radiotherapy ± bisphosphonates; observe with serial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termediate (~15%)]]></a:t>
            </a:r>
            <a:br/>
            <a:r>
              <a:rPr lang="en-US" strike="noStrike" sz="1400" spc="0" u="none" cap="none">
                <a:solidFill>
                  <a:srgbClr val="1E293B">
                    <a:alpha val="100000"/>
                  </a:srgbClr>
                </a:solidFill>
                <a:latin typeface="Calibri"/>
              </a:rPr>
              <a:t><![CDATA[Individualise — consider prophylactic fixation vs RT; clinical judgement; patient fitness;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High (>33%)]]></a:t>
            </a:r>
            <a:br/>
            <a:r>
              <a:rPr lang="en-US" strike="noStrike" sz="1400" spc="0" u="none" cap="none">
                <a:solidFill>
                  <a:srgbClr val="1E293B">
                    <a:alpha val="100000"/>
                  </a:srgbClr>
                </a:solidFill>
                <a:latin typeface="Calibri"/>
              </a:rPr>
              <a:t><![CDATA[Prophylactic surgical fixation RECOMMENDED; prevents fracture + acute hospital admission + more complex fractu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prophylactic fixation over fracture treatment: lower surgical complexity; better outcomes; shorter hospital stay; faster rehabilitation; better quality of life; prophylactic fixation before fracture has significantly better functional results than fixation after fracture in metastatic disease; the decision to proceed with prophylactic fixation also requires consideration of estimated survival (surgery is justified if expected survival is >4–6 weeks — enough time to recover from surgery and benefit from improved mobility)]]>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Principles]]></a:t>
            </a:r>
            <a:br/>
            <a:br/>
            <a:r>
              <a:rPr lang="en-US" strike="noStrike" sz="1400" spc="0" u="none" cap="none">
                <a:solidFill>
                  <a:srgbClr val="1E293B">
                    <a:alpha val="100000"/>
                  </a:srgbClr>
                </a:solidFill>
                <a:latin typeface="Calibri"/>
              </a:rPr>
              <a:t><![CDATA[General principle — `protect the whole bone`: when surgically stabilising a metastatic lesion in a long bone, the fixation device must protect the entire bone from other potential lesions — both existing and future; a short plate or nail that does not span the entire bone risks a second fracture through an unprotected region; for femoral metastases — a long cephalomedullary nail from the trochanter to the distal femur is preferred over a short nail; for humeral metastases — an anterograde intramedullary nail spanning the full humerus is preferred over a plate that only addresses the immediate fracture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vs plate vs endoprosthesis: IM nail — preferred for diaphyseal and peritrochanteric long bone metastases (load-sharing device; spans the whole bone; applicable to impending and established fractures); plate — appropriate for metaphyseal lesions not amenable to nailing, or following curettage of accessible lesions; endoprosthesis (arthroplasty) — preferred when the femoral head/neck is destroyed (arthroplasty unavoidable) or for periacetabular lesions (cup +/- cage); for proximal femoral metastases involving the head and neck, hemiarthroplasty or total hip arthroplasty with long cemented stem (bypasses any femoral shaft lesions) is preferred over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augmentation: injectable bone cement (PMMA) is used to fill the defect after curettage of the metastatic lesion and to augment the internal fixation construct; cement increases the rigidity and strength of the reconstruction and reduces the risk of hardware failure through weakened bone; cement is routinely used in arthroplasty for metastatic disease (cemented stems bypass deficient proximal femoral bone and provide immediat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embolisation for hypervascular metastases: renal cell carcinoma and thyroid metastases are highly vascular; pre-operative arterial embolisation (within 24–48 hours before surgery — within 48 hours to prevent revascularisation) significantly reduces intraoperative blood loss; failure to embolise a RCC bone met before surgery can result in life-threatening haemorrhage; embolisation of vertebral feeding arteries before corpectomy is particular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radiotherapy in bone metastases: RT is the primary treatment for pain control in metastatic bone disease; palliative RT (8 Gy single fraction or 30 Gy in 10 fractions) provides pain relief in approximately 60–70% of patients; post-operative RT (typically 2–4 weeks after wound healing) is given after fixation of all metastatic lesions to provide local tumour control and reduce the risk of hardware failure from continued tumour growth; RT should not delay surgery if surgical fixation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rels H. Metastatic disease in long bones — a proposed scoring system for diagnosing impending fracture. Clin Orthop Relat Res. 1989;(249):256–264.]]></a:t>
            </a:r>
            <a:br/>
            <a:r>
              <a:rPr lang="en-US" strike="noStrike" sz="1200" spc="0" u="none" cap="none">
                <a:solidFill>
                  <a:srgbClr val="1E293B">
                    <a:alpha val="100000"/>
                  </a:srgbClr>
                </a:solidFill>
                <a:latin typeface="Calibri"/>
              </a:rPr>
              <a:t><![CDATA[Fisher CG et al. A novel classification system for spinal instability in neoplastic disease (SINS). Spine. 2010.]]></a:t>
            </a:r>
            <a:br/>
            <a:r>
              <a:rPr lang="en-US" strike="noStrike" sz="1200" spc="0" u="none" cap="none">
                <a:solidFill>
                  <a:srgbClr val="1E293B">
                    <a:alpha val="100000"/>
                  </a:srgbClr>
                </a:solidFill>
                <a:latin typeface="Calibri"/>
              </a:rPr>
              <a:t><![CDATA[Bilsky MH et al. Reliability analysis of the epidural spinal cord compression scale. J Neurosurg Spine. 2010.]]></a:t>
            </a:r>
            <a:br/>
            <a:r>
              <a:rPr lang="en-US" strike="noStrike" sz="1200" spc="0" u="none" cap="none">
                <a:solidFill>
                  <a:srgbClr val="1E293B">
                    <a:alpha val="100000"/>
                  </a:srgbClr>
                </a:solidFill>
                <a:latin typeface="Calibri"/>
              </a:rPr>
              <a:t><![CDATA[Coleman RE. Skeletal complications of malignancy. Cancer. 1997;80(8 Suppl):1588–1594.]]></a:t>
            </a:r>
            <a:br/>
            <a:r>
              <a:rPr lang="en-US" strike="noStrike" sz="1200" spc="0" u="none" cap="none">
                <a:solidFill>
                  <a:srgbClr val="1E293B">
                    <a:alpha val="100000"/>
                  </a:srgbClr>
                </a:solidFill>
                <a:latin typeface="Calibri"/>
              </a:rPr>
              <a:t><![CDATA[Harrington KD. Orthopedic surgical management of skeletal complications of malignancy. Cancer. 1997.]]></a:t>
            </a:r>
            <a:br/>
            <a:r>
              <a:rPr lang="en-US" strike="noStrike" sz="1200" spc="0" u="none" cap="none">
                <a:solidFill>
                  <a:srgbClr val="1E293B">
                    <a:alpha val="100000"/>
                  </a:srgbClr>
                </a:solidFill>
                <a:latin typeface="Calibri"/>
              </a:rPr>
              <a:t><![CDATA[Wedin R et al. Surgical results for pathologic fractures. J Bone Joint Surg Br. 2001.]]></a:t>
            </a:r>
            <a:br/>
            <a:r>
              <a:rPr lang="en-US" strike="noStrike" sz="1200" spc="0" u="none" cap="none">
                <a:solidFill>
                  <a:srgbClr val="1E293B">
                    <a:alpha val="100000"/>
                  </a:srgbClr>
                </a:solidFill>
                <a:latin typeface="Calibri"/>
              </a:rPr>
              <a:t><![CDATA[Ratasvuori M et al. Insight opinion to whom and when to operate with impending or actual patholog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alignant tumor of bone overall. Primary sources: breast, prostate, lung, kidney, thyroid. Lesions: breast (mixed), prostate (blastic), lung/kidney/thyroid (lytic). Sites: spine, pelvis, proximal femur/humerus. Investigations: X-ray, MRI, CT chest/abdomen, bone scan/PET. Management: systemic therapy, bisphosphonates/denosumab, prophylactic fixation (Mirel’s >8), radiotherapy, spinal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tastatic Bone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etastatic bone disease is far more common than any primary bone malignancy. The skeleton is the third most common site of metastases (after lung and liver). Skeletal metastases cause significant morbidity — pain, pathological fractures, spinal cord compression, and hypercalcaemia — and represent a major orthopaedic surgical burden. The orthopaedic surgeon must understand the biology, imaging, and surgical decision-making framework for metastatic bone disease, including the Mirels scoring system for impending fracture, the indications for prophylactic fixation, and the principles of 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Tumour]]></a:t>
            </a:r>
            <a:br/>
            <a:r>
              <a:rPr lang="en-US" strike="noStrike" sz="1400" spc="0" u="none" cap="none">
                <a:solidFill>
                  <a:srgbClr val="1E293B">
                    <a:alpha val="100000"/>
                  </a:srgbClr>
                </a:solidFill>
                <a:latin typeface="Calibri"/>
              </a:rPr>
              <a:t><![CDATA[Frequency of Bone Mets]]></a:t>
            </a:r>
            <a:b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st]]></a:t>
            </a:r>
            <a:br/>
            <a:r>
              <a:rPr lang="en-US" strike="noStrike" sz="1400" spc="0" u="none" cap="none">
                <a:solidFill>
                  <a:srgbClr val="1E293B">
                    <a:alpha val="100000"/>
                  </a:srgbClr>
                </a:solidFill>
                <a:latin typeface="Calibri"/>
              </a:rPr>
              <a:t><![CDATA[70–80% of patients with advanced breast cancer; most common cause of bone mets overall]]></a:t>
            </a:r>
            <a:br/>
            <a:r>
              <a:rPr lang="en-US" strike="noStrike" sz="1400" spc="0" u="none" cap="none">
                <a:solidFill>
                  <a:srgbClr val="1E293B">
                    <a:alpha val="100000"/>
                  </a:srgbClr>
                </a:solidFill>
                <a:latin typeface="Calibri"/>
              </a:rPr>
              <a:t><![CDATA[Mixed lytic and sclerotic; predominantly lytic initially]]></a:t>
            </a:r>
            <a:br/>
            <a:r>
              <a:rPr lang="en-US" strike="noStrike" sz="1400" spc="0" u="none" cap="none">
                <a:solidFill>
                  <a:srgbClr val="1E293B">
                    <a:alpha val="100000"/>
                  </a:srgbClr>
                </a:solidFill>
                <a:latin typeface="Calibri"/>
              </a:rPr>
              <a:t><![CDATA[Responds to systemic therapy and RT; may develop sclerosis with treatment response; longest survival with bone mets of all prima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ate]]></a:t>
            </a:r>
            <a:br/>
            <a:r>
              <a:rPr lang="en-US" strike="noStrike" sz="1400" spc="0" u="none" cap="none">
                <a:solidFill>
                  <a:srgbClr val="1E293B">
                    <a:alpha val="100000"/>
                  </a:srgbClr>
                </a:solidFill>
                <a:latin typeface="Calibri"/>
              </a:rPr>
              <a:t><![CDATA[80% of advanced prostate cancer; second most common cause]]></a:t>
            </a:r>
            <a:br/>
            <a:r>
              <a:rPr lang="en-US" strike="noStrike" sz="1400" spc="0" u="none" cap="none">
                <a:solidFill>
                  <a:srgbClr val="1E293B">
                    <a:alpha val="100000"/>
                  </a:srgbClr>
                </a:solidFill>
                <a:latin typeface="Calibri"/>
              </a:rPr>
              <a:t><![CDATA[OSTEOBLASTIC (sclerotic) — `ivory vertebra`; hot on bone scan; elevated ALP; elevated PSA; may be difficult to distinguish from Paget`s on X-ray; most common cause of osteoblastic bone mets]]></a:t>
            </a:r>
            <a:br/>
            <a:r>
              <a:rPr lang="en-US" strike="noStrike" sz="1400" spc="0" u="none" cap="none">
                <a:solidFill>
                  <a:srgbClr val="1E293B">
                    <a:alpha val="100000"/>
                  </a:srgbClr>
                </a:solidFill>
                <a:latin typeface="Calibri"/>
              </a:rPr>
              <a:t><![CDATA[Bone scan very sensitive for prostate mets (sclerotic → osteoblast activity → hot); PSA monitoring; respond to hormonal therapy and 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a:t>
            </a:r>
            <a:br/>
            <a:r>
              <a:rPr lang="en-US" strike="noStrike" sz="1400" spc="0" u="none" cap="none">
                <a:solidFill>
                  <a:srgbClr val="1E293B">
                    <a:alpha val="100000"/>
                  </a:srgbClr>
                </a:solidFill>
                <a:latin typeface="Calibri"/>
              </a:rPr>
              <a:t><![CDATA[30–40%; often first presentation of unknown primary]]></a:t>
            </a:r>
            <a:br/>
            <a:r>
              <a:rPr lang="en-US" strike="noStrike" sz="1400" spc="0" u="none" cap="none">
                <a:solidFill>
                  <a:srgbClr val="1E293B">
                    <a:alpha val="100000"/>
                  </a:srgbClr>
                </a:solidFill>
                <a:latin typeface="Calibri"/>
              </a:rPr>
              <a:t><![CDATA[Lytic; aggressive; permeative; may have cortical destruction]]></a:t>
            </a:r>
            <a:br/>
            <a:r>
              <a:rPr lang="en-US" strike="noStrike" sz="1400" spc="0" u="none" cap="none">
                <a:solidFill>
                  <a:srgbClr val="1E293B">
                    <a:alpha val="100000"/>
                  </a:srgbClr>
                </a:solidFill>
                <a:latin typeface="Calibri"/>
              </a:rPr>
              <a:t><![CDATA[Poor prognosis (median survival 6–12 months); often not appropriate for major surgery; palliation priority; most common unknown primary presenting with pathologic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cell]]></a:t>
            </a:r>
            <a:br/>
            <a:r>
              <a:rPr lang="en-US" strike="noStrike" sz="1400" spc="0" u="none" cap="none">
                <a:solidFill>
                  <a:srgbClr val="1E293B">
                    <a:alpha val="100000"/>
                  </a:srgbClr>
                </a:solidFill>
                <a:latin typeface="Calibri"/>
              </a:rPr>
              <a:t><![CDATA[30–40%; may be very late presentation (>10 years after nephrectomy)]]></a:t>
            </a:r>
            <a:br/>
            <a:r>
              <a:rPr lang="en-US" strike="noStrike" sz="1400" spc="0" u="none" cap="none">
                <a:solidFill>
                  <a:srgbClr val="1E293B">
                    <a:alpha val="100000"/>
                  </a:srgbClr>
                </a:solidFill>
                <a:latin typeface="Calibri"/>
              </a:rPr>
              <a:t><![CDATA[Lytic; HYPERVASCULAR — highly vascular mets at risk of massive intraoperative bleeding; embolisation pre-operatively (within 24–48 hours of surgery) is strongly recommended for RCC bone mets requiring surgery]]></a:t>
            </a:r>
            <a:br/>
            <a:r>
              <a:rPr lang="en-US" strike="noStrike" sz="1400" spc="0" u="none" cap="none">
                <a:solidFill>
                  <a:srgbClr val="1E293B">
                    <a:alpha val="100000"/>
                  </a:srgbClr>
                </a:solidFill>
                <a:latin typeface="Calibri"/>
              </a:rPr>
              <a:t><![CDATA[Better prognosis than lung; solitary metastasis may be resected with curative intent; embolise pre-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a:t>
            </a:r>
            <a:br/>
            <a:r>
              <a:rPr lang="en-US" strike="noStrike" sz="1400" spc="0" u="none" cap="none">
                <a:solidFill>
                  <a:srgbClr val="1E293B">
                    <a:alpha val="100000"/>
                  </a:srgbClr>
                </a:solidFill>
                <a:latin typeface="Calibri"/>
              </a:rPr>
              <a:t><![CDATA[Papillary/follicular thyroid — 20–40%]]></a:t>
            </a:r>
            <a:br/>
            <a:r>
              <a:rPr lang="en-US" strike="noStrike" sz="1400" spc="0" u="none" cap="none">
                <a:solidFill>
                  <a:srgbClr val="1E293B">
                    <a:alpha val="100000"/>
                  </a:srgbClr>
                </a:solidFill>
                <a:latin typeface="Calibri"/>
              </a:rPr>
              <a:t><![CDATA[Lytic; hypervascular (like RCC — embolise pre-op); `blow-out` lytic lesions in skull]]></a:t>
            </a:r>
            <a:br/>
            <a:r>
              <a:rPr lang="en-US" strike="noStrike" sz="1400" spc="0" u="none" cap="none">
                <a:solidFill>
                  <a:srgbClr val="1E293B">
                    <a:alpha val="100000"/>
                  </a:srgbClr>
                </a:solidFill>
                <a:latin typeface="Calibri"/>
              </a:rPr>
              <a:t><![CDATA[Follicular thyroid more common to metastasise to bone than papillary; radio-iodine I-131 therapy effective for DTC bone mets; embolise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myeloma]]></a:t>
            </a:r>
            <a:br/>
            <a:r>
              <a:rPr lang="en-US" strike="noStrike" sz="1400" spc="0" u="none" cap="none">
                <a:solidFill>
                  <a:srgbClr val="1E293B">
                    <a:alpha val="100000"/>
                  </a:srgbClr>
                </a:solidFill>
                <a:latin typeface="Calibri"/>
              </a:rPr>
              <a:t><![CDATA[Not technically `metastatic` — PRIMARY bone malignancy; included for comparison]]></a:t>
            </a:r>
            <a:br/>
            <a:r>
              <a:rPr lang="en-US" strike="noStrike" sz="1400" spc="0" u="none" cap="none">
                <a:solidFill>
                  <a:srgbClr val="1E293B">
                    <a:alpha val="100000"/>
                  </a:srgbClr>
                </a:solidFill>
                <a:latin typeface="Calibri"/>
              </a:rPr>
              <a:t><![CDATA[Purely lytic; cold on bone scan; no ALP elevation]]></a:t>
            </a:r>
            <a:br/>
            <a:r>
              <a:rPr lang="en-US" strike="noStrike" sz="1400" spc="0" u="none" cap="none">
                <a:solidFill>
                  <a:srgbClr val="1E293B">
                    <a:alpha val="100000"/>
                  </a:srgbClr>
                </a:solidFill>
                <a:latin typeface="Calibri"/>
              </a:rPr>
              <a:t><![CDATA[See dedicated myeloma article; bone scan cold; distinguish from metastatic carci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mory aid for the five most common primaries causing bone metastases: B-L-L-T-K (Breast, Lung, Lymphoma, Thyroid, Kidney) — `BLT with Ketchup`; or `Lead Kettle Brings Trouble Prematurely` (Lung, Kidney, Breast, Thyroid, Prost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2026-06-16T06:00:09Z</dcterms:created>
  <dcterms:modified xsi:type="dcterms:W3CDTF">2026-06-16T06:00:09Z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