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3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ilch / Jakob–Weiss — Lateral Condyle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complete fracture / undisplaced]]></a:t>
            </a:r>
            <a:br/>
            <a:r>
              <a:rPr lang="en-US" strike="noStrike" sz="1400" spc="0" u="none" cap="none">
                <a:solidFill>
                  <a:srgbClr val="1E293B">
                    <a:alpha val="100000"/>
                  </a:srgbClr>
                </a:solidFill>
                <a:latin typeface="Calibri"/>
              </a:rPr>
              <a:t><![CDATA[The fracture is incomplete or undisplaced; the articular surface is intact; the fracture may not be fully through the articular surface; displacement <2 mm]]></a:t>
            </a:r>
            <a:br/>
            <a:r>
              <a:rPr lang="en-US" strike="noStrike" sz="1400" spc="0" u="none" cap="none">
                <a:solidFill>
                  <a:srgbClr val="1E293B">
                    <a:alpha val="100000"/>
                  </a:srgbClr>
                </a:solidFill>
                <a:latin typeface="Calibri"/>
              </a:rPr>
              <a:t><![CDATA[Subtle fracture line on AP view; no displacement; articular cartilage surface intact; very little bony displacement visible (remember: the fragment is largely cartilaginous)]]></a:t>
            </a:r>
            <a:br/>
            <a:r>
              <a:rPr lang="en-US" strike="noStrike" sz="1400" spc="0" u="none" cap="none">
                <a:solidFill>
                  <a:srgbClr val="1E293B">
                    <a:alpha val="100000"/>
                  </a:srgbClr>
                </a:solidFill>
                <a:latin typeface="Calibri"/>
              </a:rPr>
              <a:t><![CDATA[Non-operative — above-elbow cast for 3–4 weeks in slight flexion and pronation (pronation reduces pull on the common extensor origin); frequent radiological follow-up (at 1 week and 2 weeks) to detect late displacement (which can occur in approximately 20% of initially undisplaced fractures); if ANY late displacement detected →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Displaced but articular surface intact (moderate displacement)]]></a:t>
            </a:r>
            <a:br/>
            <a:r>
              <a:rPr lang="en-US" strike="noStrike" sz="1400" spc="0" u="none" cap="none">
                <a:solidFill>
                  <a:srgbClr val="1E293B">
                    <a:alpha val="100000"/>
                  </a:srgbClr>
                </a:solidFill>
                <a:latin typeface="Calibri"/>
              </a:rPr>
              <a:t><![CDATA[The fragment is displaced (2–4 mm of displacement is typical) but the articular cartilage surface is still congruous; the fracture fragment has moved laterally but has NOT rotated; the lateral condyle is displaced but the articular surface relationship is maintained]]></a:t>
            </a:r>
            <a:br/>
            <a:r>
              <a:rPr lang="en-US" strike="noStrike" sz="1400" spc="0" u="none" cap="none">
                <a:solidFill>
                  <a:srgbClr val="1E293B">
                    <a:alpha val="100000"/>
                  </a:srgbClr>
                </a:solidFill>
                <a:latin typeface="Calibri"/>
              </a:rPr>
              <a:t><![CDATA[The fragment is visibly displaced on the AP view; lateral gap visible; the articular surface (which is not visible on plain X-ray) is assumed to be intact if the fragment has not rotated; arthrogram or MRI can confirm articular continuity; the fragment shows moderate displacement but no obvious rotation]]></a:t>
            </a:r>
            <a:br/>
            <a:r>
              <a:rPr lang="en-US" strike="noStrike" sz="1400" spc="0" u="none" cap="none">
                <a:solidFill>
                  <a:srgbClr val="1E293B">
                    <a:alpha val="100000"/>
                  </a:srgbClr>
                </a:solidFill>
                <a:latin typeface="Calibri"/>
              </a:rPr>
              <a:t><![CDATA[CONTROVERSIAL — some surgeons treat Stage 2 with closed reduction + percutaneous K-wire fixation (CRPP) without opening the fracture; others perform ORIF; arthrography intraoperatively can confirm whether articular surface is intact vs disrupted; if articular congruency is confirmed → CRPP acceptable; if articular incongruency → ORIF; most UK centres perform ORIF for Stage 2 >2 mm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Displaced with articular surface disrupted and rotation]]></a:t>
            </a:r>
            <a:br/>
            <a:r>
              <a:rPr lang="en-US" strike="noStrike" sz="1400" spc="0" u="none" cap="none">
                <a:solidFill>
                  <a:srgbClr val="1E293B">
                    <a:alpha val="100000"/>
                  </a:srgbClr>
                </a:solidFill>
                <a:latin typeface="Calibri"/>
              </a:rPr>
              <a:t><![CDATA[The fragment is significantly displaced AND the articular surface is disrupted; the fragment has ROTATED (typically 90° or 180° from normal position); the extensor pull has rotated the fragment so that the articular surface faces laterally or even posteriorly; there is complete loss of articular congruency; the elbow may or may not be dislocated (Milch Type II fracture-dislocation)]]></a:t>
            </a:r>
            <a:br/>
            <a:r>
              <a:rPr lang="en-US" strike="noStrike" sz="1400" spc="0" u="none" cap="none">
                <a:solidFill>
                  <a:srgbClr val="1E293B">
                    <a:alpha val="100000"/>
                  </a:srgbClr>
                </a:solidFill>
                <a:latin typeface="Calibri"/>
              </a:rPr>
              <a:t><![CDATA[Significant lateral displacement of the fragment; the fragment appears rotated on X-ray (the articular surface may be facing the wrong way); loss of normal elbow contour; the fragment is free-floating laterally; the elbow may be dislocated (AP view shows loss of radioulnar-humeral alignment)]]></a:t>
            </a:r>
            <a:br/>
            <a:r>
              <a:rPr lang="en-US" strike="noStrike" sz="1400" spc="0" u="none" cap="none">
                <a:solidFill>
                  <a:srgbClr val="1E293B">
                    <a:alpha val="100000"/>
                  </a:srgbClr>
                </a:solidFill>
                <a:latin typeface="Calibri"/>
              </a:rPr>
              <a:t><![CDATA[ORIF — open reduction and internal fixation is MANDATORY for Stage 3; the fragment must be directly visualised and anatomically reduced (articular surface restored); K-wire fixation (2 smooth K-wires from lateral to medial or divergent lateral wires); the surgical approach is anterolateral (Kocher approach or direct lateral approach), allowing direct visualisation of the articular surface and secure K-wire fixation; meticulous repair of the lateral soft tissue (extensor origin and capsule); cast afte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Non-union: the most important complication of inadequately treated lateral condyle fractures; the lateral condyle fragment has a poor blood supply (the vessels enter laterally and are disrupted by the fracture); the fragment is surrounded by synovial fluid (intra-articular fracture) which impairs healing; even a 2–3 mm gap can result in non-union; clinical presentation: painless lateral prominence (the ununited fragment becomes prominent), progressive cubitus valgus (the lateral column fails, allowing valgus to develop), restriction of elbow extension; the non-union may present years after the original injury; management: for symptomatic non-union — ORIF + bone graft; for late non-union with established valgus — reconstructive osteotomy; for non-union with tardy ulnar nerve palsy — ulnar nerve decompression and transposition ± non-union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bitus valgus and tardy ulnar nerve palsy: progressive valgus deformity develops as the ununited fragment fails to support the lateral column; the increased carrying angle (cubitus valgus) stretches the ulnar nerve over the medial epicondyle; typically presents years (5–20 years) after the original fracture — hence `tardy` (delayed); ulnar nerve symptoms: medial forearm and hand paraesthesia (ring and little fingers), intrinsic hand weakness, clawing; management: cubital tunnel decompression and anterior transposition of the ulnar nerve ± corrective valgus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the lateral condyle: if the soft tissue attachments to the lateral condyle fragment are stripped during surgery (particularly posteriorly), the blood supply to the fragment is destroyed; presents as progressive sclerosis, fragmentation, and collapse of the lateral condyle; avoided by: minimal soft tissue dissection, preserving the posterior soft tissue attachments; no posterior periosteal stripping dur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spur: fibrosis and calcification at the lateral condyle repair site; a lateral prominence or `spur` may develop; usually asymptomatic cosmetically;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Lateral condyle fracture: 2nd most common paediatric elbow fracture; ages 5–10 years; Salter-Harris Type IV (or II); fragment largely CARTILAGINOUS — true displacement underestimated on plain X-ray; arthrography/MRI to assess articular surface; deforming force = common extensor pu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ch classification: Type I = fracture exits through capitulotrochlear groove (lateral trochlear crista included in fragment); elbow STABLE (medial trochlea intact); Type II = fracture exits through trochlea itself; elbow potentially UNSTABLE; associated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lch H. Fractures and fracture dislocations of the humeral condyles. J Trauma. 1964;4:592–607.]]></a:t>
            </a:r>
            <a:br/>
            <a:r>
              <a:rPr lang="en-US" strike="noStrike" sz="1200" spc="0" u="none" cap="none">
                <a:solidFill>
                  <a:srgbClr val="1E293B">
                    <a:alpha val="100000"/>
                  </a:srgbClr>
                </a:solidFill>
                <a:latin typeface="Calibri"/>
              </a:rPr>
              <a:t><![CDATA[Jakob R, Fowles JV, Rang M, Kassab MT. Observations concerning fractures of the lateral humeral condyle in children. J Bone Joint Surg Br. 1975;57(4):430–436.]]></a:t>
            </a:r>
            <a:br/>
            <a:r>
              <a:rPr lang="en-US" strike="noStrike" sz="1200" spc="0" u="none" cap="none">
                <a:solidFill>
                  <a:srgbClr val="1E293B">
                    <a:alpha val="100000"/>
                  </a:srgbClr>
                </a:solidFill>
                <a:latin typeface="Calibri"/>
              </a:rPr>
              <a:t><![CDATA[Weiss JM et al. Lateral humeral condyle fractures in children — a comparison of operative and nonoperative management. J Pediatr Orthop. 2009.]]></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Masada K et al. Operations for cubitus valgus with tardy ulnar nerve palsy. J Bone Joint Surg Br. 1988.]]></a:t>
            </a:r>
            <a:br/>
            <a:r>
              <a:rPr lang="en-US" strike="noStrike" sz="1200" spc="0" u="none" cap="none">
                <a:solidFill>
                  <a:srgbClr val="1E293B">
                    <a:alpha val="100000"/>
                  </a:srgbClr>
                </a:solidFill>
                <a:latin typeface="Calibri"/>
              </a:rPr>
              <a:t><![CDATA[Badelon O et al. Lateral humeral condyle fractures in children — a report of 47 cases. J Pediatr Orthop. 1988.]]></a:t>
            </a:r>
            <a:br/>
            <a:r>
              <a:rPr lang="en-US" strike="noStrike" sz="1200" spc="0" u="none" cap="none">
                <a:solidFill>
                  <a:srgbClr val="1E293B">
                    <a:alpha val="100000"/>
                  </a:srgbClr>
                </a:solidFill>
                <a:latin typeface="Calibri"/>
              </a:rPr>
              <a:t><![CDATA[Song KS et al. Open versus close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ilch Type I: Fracture line lateral to trochlear groove (through capitellum–trochlear junction) — more stable. Milch Type II: Fracture line extends into trochlea — less stable (risk of displacement). Jakob/Weiss Displacement Staging: 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ilch / Jakob–Weiss — Lateral Condyle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Lateral Condyle Fractures of the Humerus]]></a:t>
            </a:r>
            <a:br/>
            <a:br/>
            <a:r>
              <a:rPr lang="en-US" strike="noStrike" sz="1400" spc="0" u="none" cap="none">
                <a:solidFill>
                  <a:srgbClr val="1E293B">
                    <a:alpha val="100000"/>
                  </a:srgbClr>
                </a:solidFill>
                <a:latin typeface="Calibri"/>
              </a:rPr>
              <a:t><![CDATA[Lateral condyle fractures are the second most common elbow fracture in children (after supracondylar fractures), accounting for approximately 15–17% of all paediatric elbow fractures. They occur predominantly in children aged 5–10 years and present particular diagnostic and management challenges: the fragment is largely cartilaginous (making radiological assessment of true displacement difficult), the fracture is inherently unstable (due to the pull of the forearm extensors attached to the lateral condyle), and — critically — the fragment may rotate, making anatomical reduction essential to avoid malunion, non-union, and avascular necrosis. The Milch classification (anatomical) and the Jakob-Weiss classification (displacement-based) guide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lateral condyle fracture is a Salter-Harris Type IV injury (through the metaphysis, physis, and epiphysis) — though some authors classify it as Salter-Harris Type II (if the fracture exits through the physis without entering the joint surface); the fragment includes: the capitellum, the lateral crista of the trochlea, and the origin of the common extensor tendon (extensor carpi radialis, extensor digitorum communis); the deforming force is the pull of the common extensor origin and the brachioradialis, which tend to displace and rotate the fragment laterally and inf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ateral condyle fractures are treacherous: (1) the fragment is largely CARTILAGINOUS — on plain X-ray, only the small ossified portion of the fragment is visible; the true size of the fragment is much larger than it appears; displacement is therefore underestimated on plain X-ray; arthrography or MRI is sometimes needed to assess true articular displacement; (2) the fragment is INTRA-ARTICULAR — the fracture exits through the articular cartilage; any step-off causes joint incongruency and predisposes to post-traumatic arthritis; (3) the fragment can ROTATE — as the fragment displaces, the common extensor pull can rotate it through 90° or 180°, making closed reduction extremely difficult or impossible; (4) NON-UNION is common if the fracture is inadequately treated — even a 2–3 mm lateral condyle non-union will cause progressive cubitus valgus and ultimately `tardy ulnar nerve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ch Classification — Anatomical]]></a:t>
            </a:r>
            <a:br/>
            <a:br/>
            <a:br/>
            <a:br/>
            <a:br/>
            <a:r>
              <a:rPr lang="en-US" strike="noStrike" sz="1400" spc="0" u="none" cap="none">
                <a:solidFill>
                  <a:srgbClr val="1E293B">
                    <a:alpha val="100000"/>
                  </a:srgbClr>
                </a:solidFill>
                <a:latin typeface="Calibri"/>
              </a:rPr>
              <a:t><![CDATA[Milch Type]]></a:t>
            </a:r>
            <a:br/>
            <a:r>
              <a:rPr lang="en-US" strike="noStrike" sz="1400" spc="0" u="none" cap="none">
                <a:solidFill>
                  <a:srgbClr val="1E293B">
                    <a:alpha val="100000"/>
                  </a:srgbClr>
                </a:solidFill>
                <a:latin typeface="Calibri"/>
              </a:rPr>
              <a:t><![CDATA[Fracture Exit Point]]></a:t>
            </a:r>
            <a:br/>
            <a:r>
              <a:rPr lang="en-US" strike="noStrike" sz="1400" spc="0" u="none" cap="none">
                <a:solidFill>
                  <a:srgbClr val="1E293B">
                    <a:alpha val="100000"/>
                  </a:srgbClr>
                </a:solidFill>
                <a:latin typeface="Calibri"/>
              </a:rPr>
              <a:t><![CDATA[Elbow 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less common)]]></a:t>
            </a:r>
            <a:br/>
            <a:r>
              <a:rPr lang="en-US" strike="noStrike" sz="1400" spc="0" u="none" cap="none">
                <a:solidFill>
                  <a:srgbClr val="1E293B">
                    <a:alpha val="100000"/>
                  </a:srgbClr>
                </a:solidFill>
                <a:latin typeface="Calibri"/>
              </a:rPr>
              <a:t><![CDATA[The fracture exits through the capitulotrochlear groove (the lateral crista of the trochlea); the lateral trochlear crista (the lateral wall of the trochlear groove) is included in the fragment; the fracture line exits LATERAL to the capitulotrochlear groove; the medial trochlea (the primary stabiliser of the radioulnar relationship) remains INTACT; the humeroulnar joint is stable (the trochlea is intact)]]></a:t>
            </a:r>
            <a:br/>
            <a:r>
              <a:rPr lang="en-US" strike="noStrike" sz="1400" spc="0" u="none" cap="none">
                <a:solidFill>
                  <a:srgbClr val="1E293B">
                    <a:alpha val="100000"/>
                  </a:srgbClr>
                </a:solidFill>
                <a:latin typeface="Calibri"/>
              </a:rPr>
              <a:t><![CDATA[STABLE elbow — the humeroulnar joint is maintained because the medial trochlear crista is intact; the ulna cannot dislocate because the medial side of the joint is preserved]]></a:t>
            </a:r>
            <a:br/>
            <a:r>
              <a:rPr lang="en-US" strike="noStrike" sz="1400" spc="0" u="none" cap="none">
                <a:solidFill>
                  <a:srgbClr val="1E293B">
                    <a:alpha val="100000"/>
                  </a:srgbClr>
                </a:solidFill>
                <a:latin typeface="Calibri"/>
              </a:rPr>
              <a:t><![CDATA[Less common type; the intact medial trochlea provides joint stability; lower risk of elbow dislocation; corresponds to Salter-Harris Type IV (fracture crosses the articular surface lateral to the capitulo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re common)]]></a:t>
            </a:r>
            <a:br/>
            <a:r>
              <a:rPr lang="en-US" strike="noStrike" sz="1400" spc="0" u="none" cap="none">
                <a:solidFill>
                  <a:srgbClr val="1E293B">
                    <a:alpha val="100000"/>
                  </a:srgbClr>
                </a:solidFill>
                <a:latin typeface="Calibri"/>
              </a:rPr>
              <a:t><![CDATA[The fracture exits through the trochlea itself (the fracture line exits MEDIAL to the capitulotrochlear groove, through the trochlea); the ENTIRE capitulotrochlear articular surface including the lateral trochlear crista is separated from the medial humerus; the trochlea (the keystone of the humeroulnar joint) is included in the fragment]]></a:t>
            </a:r>
            <a:br/>
            <a:r>
              <a:rPr lang="en-US" strike="noStrike" sz="1400" spc="0" u="none" cap="none">
                <a:solidFill>
                  <a:srgbClr val="1E293B">
                    <a:alpha val="100000"/>
                  </a:srgbClr>
                </a:solidFill>
                <a:latin typeface="Calibri"/>
              </a:rPr>
              <a:t><![CDATA[POTENTIALLY UNSTABLE elbow — the humeroulnar joint may be compromised because the trochlear articular surface is part of the fragment; the ulna can `drift` medially without the lateral trochlear support; associated with elbow dislocation (the fragment displaces with the elbow as the forearm bones dislocate)]]></a:t>
            </a:r>
            <a:br/>
            <a:r>
              <a:rPr lang="en-US" strike="noStrike" sz="1400" spc="0" u="none" cap="none">
                <a:solidFill>
                  <a:srgbClr val="1E293B">
                    <a:alpha val="100000"/>
                  </a:srgbClr>
                </a:solidFill>
                <a:latin typeface="Calibri"/>
              </a:rPr>
              <a:t><![CDATA[More common type; associated with elbow dislocation (the fracture-dislocation variant); the Milch II fracture that is displaced and associated with elbow dislocation is one of the most challenging paediatric elbow injuries; the Milch classification is used primarily for academic understanding of stability — in clinical practice, the displacement-based Jakob-Weiss classification directly guides surgical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akob-Weiss Classification — Displacement-Based]]></a:t>
            </a:r>
            <a:br/>
            <a:br/>
            <a:br/>
            <a:br/>
            <a:br/>
            <a:r>
              <a:rPr lang="en-US" strike="noStrike" sz="1400" spc="0" u="none" cap="none">
                <a:solidFill>
                  <a:srgbClr val="1E293B">
                    <a:alpha val="100000"/>
                  </a:srgbClr>
                </a:solidFill>
                <a:latin typeface="Calibri"/>
              </a:rPr>
              <a:t><![CDATA[Jakob 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X-Ray Appear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2026-05-05T08:33:50Z</dcterms:created>
  <dcterms:modified xsi:type="dcterms:W3CDTF">2026-05-05T08:33:50Z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