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65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odular Mega-prosthesis — Kne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l replacement: technically more challenging than distal femoral; the patellar tendon inserts into the tibial tubercle, which is resected with the proximal tibia — extensor mechanism reconstruction is mandatory; the patellar tendon must be reattached to the prosthesis (synthetic ligament — Trevira tube, LARS ligament, or Gore-Tex); the medial gastrocnemius rotational flap is essentially mandatory for proximal tibial replacements to provide vascularised soft tissue coverage and extensor mechanism reconstruction — it is wrapped around the prosthesis and the patellar tendon is secured to 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methods: cemented (most common for primary oncological implants — allows immediate weight-bearing; suitable for shorter life expectancy); press-fit/hydroxyapatite-coated (biological fixation — for younger patients where long-term fixation is required; requires cortical bone contact of sufficient length for osseointegration); the Compress implant uses an extracortical bone-growing (ECBG)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ng Hinge Mechanism]]></a:t>
            </a:r>
            <a:br/>
            <a:br/>
            <a:r>
              <a:rPr lang="en-US" strike="noStrike" sz="1400" spc="0" u="none" cap="none">
                <a:solidFill>
                  <a:srgbClr val="1E293B">
                    <a:alpha val="100000"/>
                  </a:srgbClr>
                </a:solidFill>
                <a:latin typeface="Calibri"/>
              </a:rPr>
              <a:t><![CDATA[Rotating hinge design: mega-prostheses use a rotating hinge mechanism (unlike a fixed hinge) to allow tibial rotation in addition to flexion-extension; this reduces the torsional stress at the bone-implant interface (which would be transmitted to the stem-cement junction in a fixed hinge, accelerating loosening); the rotating hinge allows approximately 10–15° of axial tibial rotation, mimicking the natural screw-home mechanism of the knee; the hinge also provides intrinsic stability to the knee (replacing the function of the resected ligaments — the ACL, PCL, and collateral ligaments are typically removed with the tumour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otating hinge is constrained in flexion-extension (unlike a normal TKA which relies on ligamentous balance); this constraint is necessary because the collateral ligaments are frequently sacrificed during tumour resection; the constraint transfers stress to the implant-bone interface and is a major driver of aseptic loosening over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Incidence]]></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eptic loosening]]></a:t>
            </a:r>
            <a:br/>
            <a:r>
              <a:rPr lang="en-US" strike="noStrike" sz="1400" spc="0" u="none" cap="none">
                <a:solidFill>
                  <a:srgbClr val="1E293B">
                    <a:alpha val="100000"/>
                  </a:srgbClr>
                </a:solidFill>
                <a:latin typeface="Calibri"/>
              </a:rPr>
              <a:t><![CDATA[The most common mode of failure; ~20–30% at 10 years for cemented stems; higher in younger patients with higher activity levels; progressive pain + X-ray loosening; revision surgery required]]></a:t>
            </a:r>
            <a:br/>
            <a:r>
              <a:rPr lang="en-US" strike="noStrike" sz="1400" spc="0" u="none" cap="none">
                <a:solidFill>
                  <a:srgbClr val="1E293B">
                    <a:alpha val="100000"/>
                  </a:srgbClr>
                </a:solidFill>
                <a:latin typeface="Calibri"/>
              </a:rPr>
              <a:t><![CDATA[Stem revision; cement removal; re-cementing or biological fixation; growing prosthesis adjus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infection]]></a:t>
            </a:r>
            <a:br/>
            <a:r>
              <a:rPr lang="en-US" strike="noStrike" sz="1400" spc="0" u="none" cap="none">
                <a:solidFill>
                  <a:srgbClr val="1E293B">
                    <a:alpha val="100000"/>
                  </a:srgbClr>
                </a:solidFill>
                <a:latin typeface="Calibri"/>
              </a:rPr>
              <a:t><![CDATA[~5–10%; higher after proximal tibial replacement; immunosuppression from chemotherapy increases risk; often requires two-stage revision (removal + antibiotic spacer + reimplantation) or amputation for uncontrolled infection]]></a:t>
            </a:r>
            <a:br/>
            <a:r>
              <a:rPr lang="en-US" strike="noStrike" sz="1400" spc="0" u="none" cap="none">
                <a:solidFill>
                  <a:srgbClr val="1E293B">
                    <a:alpha val="100000"/>
                  </a:srgbClr>
                </a:solidFill>
                <a:latin typeface="Calibri"/>
              </a:rPr>
              <a:t><![CDATA[Debridement + retention (early acute); two-stage revision; amputation (last res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or mechanism failure]]></a:t>
            </a:r>
            <a:br/>
            <a:r>
              <a:rPr lang="en-US" strike="noStrike" sz="1400" spc="0" u="none" cap="none">
                <a:solidFill>
                  <a:srgbClr val="1E293B">
                    <a:alpha val="100000"/>
                  </a:srgbClr>
                </a:solidFill>
                <a:latin typeface="Calibri"/>
              </a:rPr>
              <a:t><![CDATA[Common after proximal tibial replacement (~15–20%); the patellar tendon reconstruction fails or stretches; extension lag results; quadriceps avoidance gait]]></a:t>
            </a:r>
            <a:br/>
            <a:r>
              <a:rPr lang="en-US" strike="noStrike" sz="1400" spc="0" u="none" cap="none">
                <a:solidFill>
                  <a:srgbClr val="1E293B">
                    <a:alpha val="100000"/>
                  </a:srgbClr>
                </a:solidFill>
                <a:latin typeface="Calibri"/>
              </a:rPr>
              <a:t><![CDATA[Re-attachment of extensor mechanism; augmentation with allograft tendon; difficult to correct — prevention by robust primary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l recurrence]]></a:t>
            </a:r>
            <a:br/>
            <a:r>
              <a:rPr lang="en-US" strike="noStrike" sz="1400" spc="0" u="none" cap="none">
                <a:solidFill>
                  <a:srgbClr val="1E293B">
                    <a:alpha val="100000"/>
                  </a:srgbClr>
                </a:solidFill>
                <a:latin typeface="Calibri"/>
              </a:rPr>
              <a:t><![CDATA[~5–10% for osteosarcoma; higher if intralesional or marginal margins; MRI surveillance is mandatory post-operatively]]></a:t>
            </a:r>
            <a:br/>
            <a:r>
              <a:rPr lang="en-US" strike="noStrike" sz="1400" spc="0" u="none" cap="none">
                <a:solidFill>
                  <a:srgbClr val="1E293B">
                    <a:alpha val="100000"/>
                  </a:srgbClr>
                </a:solidFill>
                <a:latin typeface="Calibri"/>
              </a:rPr>
              <a:t><![CDATA[Re-resection if feasible; amputation; systemic chemotherapy adjus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rosthetic fracture]]></a:t>
            </a:r>
            <a:br/>
            <a:r>
              <a:rPr lang="en-US" strike="noStrike" sz="1400" spc="0" u="none" cap="none">
                <a:solidFill>
                  <a:srgbClr val="1E293B">
                    <a:alpha val="100000"/>
                  </a:srgbClr>
                </a:solidFill>
                <a:latin typeface="Calibri"/>
              </a:rPr>
              <a:t><![CDATA[Uncommon; occurs at the tip of the stem (stress riser); more common in biological fixation constructs]]></a:t>
            </a:r>
            <a:br/>
            <a:r>
              <a:rPr lang="en-US" strike="noStrike" sz="1400" spc="0" u="none" cap="none">
                <a:solidFill>
                  <a:srgbClr val="1E293B">
                    <a:alpha val="100000"/>
                  </a:srgbClr>
                </a:solidFill>
                <a:latin typeface="Calibri"/>
              </a:rPr>
              <a:t><![CDATA[Revision with longer stem; cortical strut allograft augm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und breakdown]]></a:t>
            </a:r>
            <a:br/>
            <a:r>
              <a:rPr lang="en-US" strike="noStrike" sz="1400" spc="0" u="none" cap="none">
                <a:solidFill>
                  <a:srgbClr val="1E293B">
                    <a:alpha val="100000"/>
                  </a:srgbClr>
                </a:solidFill>
                <a:latin typeface="Calibri"/>
              </a:rPr>
              <a:t><![CDATA[Higher risk after proximal tibial replacement; chemotherapy impairs wound healing; medial gastrocnemius flap coverage reduces but does not eliminate this risk]]></a:t>
            </a:r>
            <a:br/>
            <a:r>
              <a:rPr lang="en-US" strike="noStrike" sz="1400" spc="0" u="none" cap="none">
                <a:solidFill>
                  <a:srgbClr val="1E293B">
                    <a:alpha val="100000"/>
                  </a:srgbClr>
                </a:solidFill>
                <a:latin typeface="Calibri"/>
              </a:rPr>
              <a:t><![CDATA[Wound VAC; further flap coverage; debrid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nneking WF et al. A system for the surgical staging of musculoskeletal sarcoma. Clin Orthop Relat Res. 1980;(153):106–120.]]></a:t>
            </a:r>
            <a:br/>
            <a:r>
              <a:rPr lang="en-US" strike="noStrike" sz="1200" spc="0" u="none" cap="none">
                <a:solidFill>
                  <a:srgbClr val="1E293B">
                    <a:alpha val="100000"/>
                  </a:srgbClr>
                </a:solidFill>
                <a:latin typeface="Calibri"/>
              </a:rPr>
              <a:t><![CDATA[Henderson ER et al. Failure mode classification for tumour endoprostheses: retrospective review of five institutions and a literature review. J Bone Joint Surg Am. 2011;93(5):418–429.]]></a:t>
            </a:r>
            <a:br/>
            <a:r>
              <a:rPr lang="en-US" strike="noStrike" sz="1200" spc="0" u="none" cap="none">
                <a:solidFill>
                  <a:srgbClr val="1E293B">
                    <a:alpha val="100000"/>
                  </a:srgbClr>
                </a:solidFill>
                <a:latin typeface="Calibri"/>
              </a:rPr>
              <a:t><![CDATA[Huvos AG. Bone Tumors: Diagnosis, Treatment, and Prognosis. 2nd edition. Philadelphia: WB Saunders; 1991.]]></a:t>
            </a:r>
            <a:br/>
            <a:r>
              <a:rPr lang="en-US" strike="noStrike" sz="1200" spc="0" u="none" cap="none">
                <a:solidFill>
                  <a:srgbClr val="1E293B">
                    <a:alpha val="100000"/>
                  </a:srgbClr>
                </a:solidFill>
                <a:latin typeface="Calibri"/>
              </a:rPr>
              <a:t><![CDATA[Grimer RJ et al. Long-term results of the Stanmore tumour endoprosthesis for primary bone tumours of the distal femur. J Bone Joint Surg Br. 1999.]]></a:t>
            </a:r>
            <a:br/>
            <a:r>
              <a:rPr lang="en-US" strike="noStrike" sz="1200" spc="0" u="none" cap="none">
                <a:solidFill>
                  <a:srgbClr val="1E293B">
                    <a:alpha val="100000"/>
                  </a:srgbClr>
                </a:solidFill>
                <a:latin typeface="Calibri"/>
              </a:rPr>
              <a:t><![CDATA[Choong PF et al. Megaprostheses after distal femoral resection for bone tumours. J Bone Joint Surg Br. 1996.]]></a:t>
            </a:r>
            <a:br/>
            <a:r>
              <a:rPr lang="en-US" strike="noStrike" sz="1200" spc="0" u="none" cap="none">
                <a:solidFill>
                  <a:srgbClr val="1E293B">
                    <a:alpha val="100000"/>
                  </a:srgbClr>
                </a:solidFill>
                <a:latin typeface="Calibri"/>
              </a:rPr>
              <a:t><![CDATA[Unwin PS et al. Aseptic loosening in cemented custom-made prosthetic repla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Used after wide resection of distal femur/proximal tibia tumors. Modular systems allow intraoperative flexibility and immediate stability. Expandable designs used in children to accommodate growth. Advantages: early mobilization, good function; Disadvantages: high cost, infection risk. Survival: 70–80% implant survival at 10 years; complications include loosening, mechanical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odular Mega-prosthesis — Kne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br/>
            <a:r>
              <a:rPr lang="en-US" strike="noStrike" sz="1400" spc="0" u="none" cap="none">
                <a:solidFill>
                  <a:srgbClr val="1E293B">
                    <a:alpha val="100000"/>
                  </a:srgbClr>
                </a:solidFill>
                <a:latin typeface="Calibri"/>
              </a:rPr>
              <a:t><![CDATA[Modular mega-prostheses (also termed tumour endoprostheses or limb salvage prostheses) are custom or modular implant systems designed to replace large segments of bone and the adjacent joint following resection of primary bone tumours, aggressive benign tumours, or for reconstruction in massive bone loss from periprosthetic fractures and failed total knee arthroplasty with significant bone deficiency. They represent the cornerstone of limb-salvage surgery, replacing what was historically managed by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oncological indications: osteosarcoma (the most common primary bone tumour requiring mega-prosthesis — affects the distal femur and proximal tibia most commonly; the classic location for osteosarcoma is the metaphysis of long bones around the knee); Ewing sarcoma; chondrosarcoma; aggressive giant cell tumour (not responding to denosumab or intralesional curettage); secondary indications — massive periprosthetic fractures (Vancouver Type B3 — massive bone loss around a loose femoral stem); failed revision TKA with severe bone loss (Anderson Orthopaedic Research Institute — AORI Type III bon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salvage vs amputation: the principle of oncological limb salvage is to achieve equivalent oncological control (equivalent survival) while preserving a functional limb; 5-year survival data for osteosarcoma in appropriate limb salvage candidates (resectable, no skip metastases, adequate soft tissue coverage) is equivalent to amputation; limb function and quality of life are significantly better with limb salvage; approximately 90% of osteosarcoma cases around the knee are now treated with limb salvage rather than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oadjuvant chemotherapy: standard of care before surgery for osteosarcoma; MAP protocol (methotrexate, adriamycin, cisplatin) or similar regimen; neoadjuvant chemotherapy allows tumour shrinkage, facilitates surgical margins, and enables assessment of tumour response (Huvos grading — histological necrosis after neoadjuvant chemotherapy is a major prognostic fact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Principles & Implant Design]]></a:t>
            </a:r>
            <a:br/>
            <a:br/>
            <a:r>
              <a:rPr lang="en-US" strike="noStrike" sz="1400" spc="0" u="none" cap="none">
                <a:solidFill>
                  <a:srgbClr val="1E293B">
                    <a:alpha val="100000"/>
                  </a:srgbClr>
                </a:solidFill>
                <a:latin typeface="Calibri"/>
              </a:rPr>
              <a:t><![CDATA[Wide surgical margins: the fundamental oncological principle; the tumour must be resected en bloc with a cuff of normal tissue on all sides; the margin is classified as intralesional (through the tumour — inadequate), marginal (through the reactive zone — borderline), wide (cuff of normal tissue — the goal for most sarcomas), or radical (entire compartment — rarely used for limb salvage); achieving a wide margin reduces local recurrence; the resection level is planned pre-operatively based on MRI (which defines the extent of marrow involvement and soft tissue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systems: major systems include Stanmore (UK), MUTARS (Germany/global), GMRS (Global Modular Replacement System — Stryker), Compress (Biomet) and others; all modular systems allow intraoperative adjustment of the resection length by assembling components of appropriate length; the modular design reduces the need for truly custom implants (which have longer manufacturing lead ti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oral replacement (DFR): the most commonly performed mega-prosthesis procedure; the distal femur and the femoral component of the knee joint are replaced; the tibial component is a conventional TKA tibial tray; the patellar tendon and extensor mechanism must be carefully preserved and reconstructed to allow knee extension; medial gastrocnemius rotational flap is frequently used to provide soft tissue coverage of the prosthesis and reconstruction of the pseudocapsu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5">
  <a:themeElements>
    <a:clrScheme name="Theme8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2026-06-16T05:06:18Z</dcterms:created>
  <dcterms:modified xsi:type="dcterms:W3CDTF">2026-06-16T05:06:18Z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