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71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rthopaedic Implants — Materials & Corros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HMWPE (Ultra-High Molecular Weight Polyethylene)]]></a:t>
            </a:r>
            <a:br/>
            <a:r>
              <a:rPr lang="en-US" strike="noStrike" sz="1400" spc="0" u="none" cap="none">
                <a:solidFill>
                  <a:srgbClr val="1E293B">
                    <a:alpha val="100000"/>
                  </a:srgbClr>
                </a:solidFill>
                <a:latin typeface="Calibri"/>
              </a:rPr>
              <a:t><![CDATA[Very high molecular weight (2–6 million g/mol); semi-crystalline polymer; excellent wear resistance (as a bearing surface against CoCr or ceramic); low friction; viscoelastic (absorbs impact); biocompatible; can be sterilised (gamma irradiation or EO gas); NOT MRI-compatible artefact-free (but non-metallic — minimal artefact); conventional UHMWPE susceptible to oxidative degradation (particularly after gamma irradiation in air → free radical formation → embrittlement → delamination and wear); highly cross-linked UHMWPE (HXLPE) — irradiated and then annealed or remelted to quench free radicals → dramatically reduced wear rate (up to 95% reduction vs conventional UHMWPE) but reduced fatigue crack resistance]]></a:t>
            </a:r>
            <a:br/>
            <a:r>
              <a:rPr lang="en-US" strike="noStrike" sz="1400" spc="0" u="none" cap="none">
                <a:solidFill>
                  <a:srgbClr val="1E293B">
                    <a:alpha val="100000"/>
                  </a:srgbClr>
                </a:solidFill>
                <a:latin typeface="Calibri"/>
              </a:rPr>
              <a:t><![CDATA[Acetabular liner in hip arthroplasty (paired with CoCr or ceramic femoral head); tibial insert (bearing surface) in knee arthroplasty; glenoid component in shoulder arthroplasty; patellar component in TKA; ankle arthroplasty bearing surfaces]]></a:t>
            </a:r>
            <a:br/>
            <a:r>
              <a:rPr lang="en-US" strike="noStrike" sz="1400" spc="0" u="none" cap="none">
                <a:solidFill>
                  <a:srgbClr val="1E293B">
                    <a:alpha val="100000"/>
                  </a:srgbClr>
                </a:solidFill>
                <a:latin typeface="Calibri"/>
              </a:rPr>
              <a:t><![CDATA[UHMWPE wear particles: the most important long-term complication of arthroplasty; phagocytosis of submicron UHMWPE particles by macrophages → RANKL release → osteoclast activation → periprosthetic osteolysis (`particle disease`) → implant loosening; HXLPE reduces but does not eliminate wear; second-generation HXLPE with antioxidant additives (vitamin E — tocopherol) provides wear resistance WITHOUT the free radical probl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umina ceramic (Al₂O₃)]]></a:t>
            </a:r>
            <a:br/>
            <a:r>
              <a:rPr lang="en-US" strike="noStrike" sz="1400" spc="0" u="none" cap="none">
                <a:solidFill>
                  <a:srgbClr val="1E293B">
                    <a:alpha val="100000"/>
                  </a:srgbClr>
                </a:solidFill>
                <a:latin typeface="Calibri"/>
              </a:rPr>
              <a:t><![CDATA[Extremely hard; excellent scratch resistance; very low friction; biocompatible; produces negligible wear debris; wettable (synovial fluid boundary lubrication); brittle — prone to catastrophic fracture (particularly earlier-generation small femoral heads)]]></a:t>
            </a:r>
            <a:br/>
            <a:r>
              <a:rPr lang="en-US" strike="noStrike" sz="1400" spc="0" u="none" cap="none">
                <a:solidFill>
                  <a:srgbClr val="1E293B">
                    <a:alpha val="100000"/>
                  </a:srgbClr>
                </a:solidFill>
                <a:latin typeface="Calibri"/>
              </a:rPr>
              <a:t><![CDATA[Femoral heads in hip arthroplasty (ceramic-on-ceramic — CoC bearing); ceramic femoral heads paired with UHMWPE or ceramic liners]]></a:t>
            </a:r>
            <a:br/>
            <a:r>
              <a:rPr lang="en-US" strike="noStrike" sz="1400" spc="0" u="none" cap="none">
                <a:solidFill>
                  <a:srgbClr val="1E293B">
                    <a:alpha val="100000"/>
                  </a:srgbClr>
                </a:solidFill>
                <a:latin typeface="Calibri"/>
              </a:rPr>
              <a:t><![CDATA[Ceramic-on-ceramic (CoC) bearings: lowest wear rate of any bearing surface; negligible ion release; ideal for young active patients; disadvantage: squeaking (audible squeaking from dry ceramic contact — in up to 10% of patients; often resolves; rarely requires revision); stripe wear (from impingement); catastrophic ceramic fracture (rare with modern ceramics — fracture rate <0.05%; but catastrophic and extremely difficult to revise — ceramic fragments embed in tissue and must all be retrieved); MRI-compat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irconia-toughened alumina (BIOLOX delta — composite ceramic)]]></a:t>
            </a:r>
            <a:br/>
            <a:r>
              <a:rPr lang="en-US" strike="noStrike" sz="1400" spc="0" u="none" cap="none">
                <a:solidFill>
                  <a:srgbClr val="1E293B">
                    <a:alpha val="100000"/>
                  </a:srgbClr>
                </a:solidFill>
                <a:latin typeface="Calibri"/>
              </a:rPr>
              <a:t><![CDATA[Composite: alumina matrix + zirconia + strontium aluminate; toughened ceramic with much higher fracture resistance than pure alumina while maintaining low wear; currently the most widely used ceramic in arthroplasty]]></a:t>
            </a:r>
            <a:br/>
            <a:r>
              <a:rPr lang="en-US" strike="noStrike" sz="1400" spc="0" u="none" cap="none">
                <a:solidFill>
                  <a:srgbClr val="1E293B">
                    <a:alpha val="100000"/>
                  </a:srgbClr>
                </a:solidFill>
                <a:latin typeface="Calibri"/>
              </a:rPr>
              <a:t><![CDATA[Modern femoral heads and liners in hip arthroplasty; 36 mm and larger heads (reducing dislocation risk); short stems and total hip systems]]></a:t>
            </a:r>
            <a:br/>
            <a:r>
              <a:rPr lang="en-US" strike="noStrike" sz="1400" spc="0" u="none" cap="none">
                <a:solidFill>
                  <a:srgbClr val="1E293B">
                    <a:alpha val="100000"/>
                  </a:srgbClr>
                </a:solidFill>
                <a:latin typeface="Calibri"/>
              </a:rPr>
              <a:t><![CDATA[Superseded pure alumina and zirconia in most arthroplasty systems due to superior toughness + maintained wear properties; the current standard for ceramic-on-ceramic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EK (Polyether ether ketone)]]></a:t>
            </a:r>
            <a:br/>
            <a:r>
              <a:rPr lang="en-US" strike="noStrike" sz="1400" spc="0" u="none" cap="none">
                <a:solidFill>
                  <a:srgbClr val="1E293B">
                    <a:alpha val="100000"/>
                  </a:srgbClr>
                </a:solidFill>
                <a:latin typeface="Calibri"/>
              </a:rPr>
              <a:t><![CDATA[High-performance thermoplastic polymer; Young`s modulus ~3.6 GPa (close to cortical bone at 17–20 GPa — closer than any metal); radiolucent (MRI-compatible, allows imaging through the implant); biocompatible; high strength; resistant to sterilisation and chemical degradation; can be combined with carbon fibre reinforcement (CF-PEEK) for increased stiffness]]></a:t>
            </a:r>
            <a:br/>
            <a:r>
              <a:rPr lang="en-US" strike="noStrike" sz="1400" spc="0" u="none" cap="none">
                <a:solidFill>
                  <a:srgbClr val="1E293B">
                    <a:alpha val="100000"/>
                  </a:srgbClr>
                </a:solidFill>
                <a:latin typeface="Calibri"/>
              </a:rPr>
              <a:t><![CDATA[Intervertebral body fusion cages (PEEK cages are standard for PLIF, TLIF, ACDF); trauma bone graft substitutes; custom orthopaedic implants; bone anchors]]></a:t>
            </a:r>
            <a:br/>
            <a:r>
              <a:rPr lang="en-US" strike="noStrike" sz="1400" spc="0" u="none" cap="none">
                <a:solidFill>
                  <a:srgbClr val="1E293B">
                    <a:alpha val="100000"/>
                  </a:srgbClr>
                </a:solidFill>
                <a:latin typeface="Calibri"/>
              </a:rPr>
              <a:t><![CDATA[Spinal cages: PEEK is radiolucent — allows visualisation of the bony fusion mass through the cage on CT/MRI; titanium cages cause scatter artefact on CT making fusion assessment difficult; however: PEEK is not osteoconductive (bone does not bond to it — fibrous tissue interface); titanium-coated PEEK (Ti-PEEK) addresses this by providing an osteoconductive surface while retaining PEEK`s modulus 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osion in Orthopaedic Implants]]></a:t>
            </a:r>
            <a:br/>
            <a:br/>
            <a:r>
              <a:rPr lang="en-US" strike="noStrike" sz="1400" spc="0" u="none" cap="none">
                <a:solidFill>
                  <a:srgbClr val="1E293B">
                    <a:alpha val="100000"/>
                  </a:srgbClr>
                </a:solidFill>
                <a:latin typeface="Calibri"/>
              </a:rPr>
              <a:t><![CDATA[Types of corrosion: (1) Galvanic corrosion — occurs when two dissimilar metals are in electrical contact in the same electrolyte (e.g., titanium screw in a stainless steel plate); the more electronegative metal (anode) corrodes preferentially; the galvanic series ranks metals by their electrochemical potential; titanium and CoCr are close in the galvanic series — can be used together safely; stainless steel and titanium differ significantly — avoid mixing; the clinical rule: NEVER mix stainless steel and titanium implants in the same patient; (2) Crevice corrosion — occurs in confined spaces (screw-plate holes, modular taper junctions — trunnion) where oxygen tension is low; the protective passive oxide layer (Cr₂O₃ in stainless steel; TiO₂ in titanium) breaks down in low-oxygen crevices; accelerated by fluid stagnation and protein concentration; (3) Fretting corrosion — occurs at implant interfaces under micromotion (e.g., modular junctions — head-neck taper, femoral stem-neck junction in dual-modular stems); mechanical fretting damages the oxide layer → accelerated corrosion; fretting produces metal debris + ion release → local tissue necrosis; trunnionosis = corrosion at the head-neck taper junction — a specific and growing problem in modular metal-on-polyethylene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nionosis: fretting and crevice corrosion at the femoral head-neck taper (trunnion) junction; metal ions (cobalt + chromium from CoCr heads; titanium + aluminium from titanium trunnions) released locally → adverse local tissue reaction (ALTR); elevated serum cobalt and chromium levels; pseudotumour/ARMD; clinical: unexplained hip pain; effusion; elevated metal ions; MRI: pseudotumour, fluid collection; management: revision if symptomatic with evidence of significant corrosion (CoCr femoral head replacement, trunnion exchange if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MD (Adverse Reaction to Metal Debris): an umbrella term for the local tissue reactions caused by metal particles and ions from arthroplasty implants; includes: ALVAL (aseptic lymphocyte-dominated vasculitis-associated lesion) — a specific histological pattern of T-cell-dominated periimplant tissue destruction seen particularly with MoM bearings; pseudotumours — soft tissue masses (not true neoplasms) composed of necrotic tissue, fibrin, and inflammatory cells caused by metal debris; ARMD is most common with metal-on-metal (MoM) bearing surfaces and trunnionosis; investigation: serum Co and Cr levels; MARS MRI (Metal Artefact Reduction Sequence — specifically designed for MRI around metallic implants); CT for pseudotumour extent; management: cobalt >7–8 µg/L or chromium >7–8 µg/L = requires investigation and surgical review]]>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 in Hip Arthroplasty — Summary]]></a:t>
            </a:r>
            <a:br/>
            <a:br/>
            <a:br/>
            <a:br/>
            <a:br/>
            <a:r>
              <a:rPr lang="en-US" strike="noStrike" sz="1400" spc="0" u="none" cap="none">
                <a:solidFill>
                  <a:srgbClr val="1E293B">
                    <a:alpha val="100000"/>
                  </a:srgbClr>
                </a:solidFill>
                <a:latin typeface="Calibri"/>
              </a:rPr>
              <a:t><![CDATA[Bearing Combination]]></a:t>
            </a:r>
            <a:br/>
            <a:r>
              <a:rPr lang="en-US" strike="noStrike" sz="1400" spc="0" u="none" cap="none">
                <a:solidFill>
                  <a:srgbClr val="1E293B">
                    <a:alpha val="100000"/>
                  </a:srgbClr>
                </a:solidFill>
                <a:latin typeface="Calibri"/>
              </a:rPr>
              <a:t><![CDATA[Wear Rat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r head on conventional UHMWPE (MoP)]]></a:t>
            </a:r>
            <a:br/>
            <a:r>
              <a:rPr lang="en-US" strike="noStrike" sz="1400" spc="0" u="none" cap="none">
                <a:solidFill>
                  <a:srgbClr val="1E293B">
                    <a:alpha val="100000"/>
                  </a:srgbClr>
                </a:solidFill>
                <a:latin typeface="Calibri"/>
              </a:rPr>
              <a:t><![CDATA[~0.1–0.2 mm/year]]></a:t>
            </a:r>
            <a:br/>
            <a:r>
              <a:rPr lang="en-US" strike="noStrike" sz="1400" spc="0" u="none" cap="none">
                <a:solidFill>
                  <a:srgbClr val="1E293B">
                    <a:alpha val="100000"/>
                  </a:srgbClr>
                </a:solidFill>
                <a:latin typeface="Calibri"/>
              </a:rPr>
              <a:t><![CDATA[Long track record; no catastrophic failure; inexpensive; forgiving of impingement]]></a:t>
            </a:r>
            <a:br/>
            <a:r>
              <a:rPr lang="en-US" strike="noStrike" sz="1400" spc="0" u="none" cap="none">
                <a:solidFill>
                  <a:srgbClr val="1E293B">
                    <a:alpha val="100000"/>
                  </a:srgbClr>
                </a:solidFill>
                <a:latin typeface="Calibri"/>
              </a:rPr>
              <a:t><![CDATA[UHMWPE wear particles → osteolysis; limits longevity in active young patients; oxidative degradation of conventional PE]]></a:t>
            </a:r>
            <a:br/>
            <a:r>
              <a:rPr lang="en-US" strike="noStrike" sz="1400" spc="0" u="none" cap="none">
                <a:solidFill>
                  <a:srgbClr val="1E293B">
                    <a:alpha val="100000"/>
                  </a:srgbClr>
                </a:solidFill>
                <a:latin typeface="Calibri"/>
              </a:rPr>
              <a:t><![CDATA[Elderly low-demand patients; THA for fracture (short life expect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r head on HXLPE (MoXLPE)]]></a:t>
            </a:r>
            <a:br/>
            <a:r>
              <a:rPr lang="en-US" strike="noStrike" sz="1400" spc="0" u="none" cap="none">
                <a:solidFill>
                  <a:srgbClr val="1E293B">
                    <a:alpha val="100000"/>
                  </a:srgbClr>
                </a:solidFill>
                <a:latin typeface="Calibri"/>
              </a:rPr>
              <a:t><![CDATA[~0.01–0.03 mm/year]]></a:t>
            </a:r>
            <a:br/>
            <a:r>
              <a:rPr lang="en-US" strike="noStrike" sz="1400" spc="0" u="none" cap="none">
                <a:solidFill>
                  <a:srgbClr val="1E293B">
                    <a:alpha val="100000"/>
                  </a:srgbClr>
                </a:solidFill>
                <a:latin typeface="Calibri"/>
              </a:rPr>
              <a:t><![CDATA[Dramatically reduced wear vs conventional PE; well-studied; lower osteolysis; allows larger femoral head diameters (reduced dislocation risk)]]></a:t>
            </a:r>
            <a:br/>
            <a:r>
              <a:rPr lang="en-US" strike="noStrike" sz="1400" spc="0" u="none" cap="none">
                <a:solidFill>
                  <a:srgbClr val="1E293B">
                    <a:alpha val="100000"/>
                  </a:srgbClr>
                </a:solidFill>
                <a:latin typeface="Calibri"/>
              </a:rPr>
              <a:t><![CDATA[Reduced fatigue crack resistance vs conventional PE; CoCr ion release from head (trunnion corrosion risk)]]></a:t>
            </a:r>
            <a:br/>
            <a:r>
              <a:rPr lang="en-US" strike="noStrike" sz="1400" spc="0" u="none" cap="none">
                <a:solidFill>
                  <a:srgbClr val="1E293B">
                    <a:alpha val="100000"/>
                  </a:srgbClr>
                </a:solidFill>
                <a:latin typeface="Calibri"/>
              </a:rPr>
              <a:t><![CDATA[Most common modern bearing; active patients under 75; standard of care in most UK/US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acobs JJ et al. Metal degradation products — a cause for concern in metal-metal bearings. Clin Orthop Relat Res. 2001.]]></a:t>
            </a:r>
            <a:br/>
            <a:r>
              <a:rPr lang="en-US" strike="noStrike" sz="1200" spc="0" u="none" cap="none">
                <a:solidFill>
                  <a:srgbClr val="1E293B">
                    <a:alpha val="100000"/>
                  </a:srgbClr>
                </a:solidFill>
                <a:latin typeface="Calibri"/>
              </a:rPr>
              <a:t><![CDATA[Geetha M et al. Ti based biomaterials, the ultimate choice for orthopaedic implants — a review. Prog Mater Sci. 2009.]]></a:t>
            </a:r>
            <a:br/>
            <a:r>
              <a:rPr lang="en-US" strike="noStrike" sz="1200" spc="0" u="none" cap="none">
                <a:solidFill>
                  <a:srgbClr val="1E293B">
                    <a:alpha val="100000"/>
                  </a:srgbClr>
                </a:solidFill>
                <a:latin typeface="Calibri"/>
              </a:rPr>
              <a:t><![CDATA[Kurtz SM et al. UHMWPE Biomaterials Handbook. 3rd ed. Academic Press. 2016.]]></a:t>
            </a:r>
            <a:br/>
            <a:r>
              <a:rPr lang="en-US" strike="noStrike" sz="1200" spc="0" u="none" cap="none">
                <a:solidFill>
                  <a:srgbClr val="1E293B">
                    <a:alpha val="100000"/>
                  </a:srgbClr>
                </a:solidFill>
                <a:latin typeface="Calibri"/>
              </a:rPr>
              <a:t><![CDATA[Brown SR et al. Metal ion and wear characteristics of cobalt-chromium femoral heads. J Arthroplasty. 2006.]]></a:t>
            </a:r>
            <a:br/>
            <a:r>
              <a:rPr lang="en-US" strike="noStrike" sz="1200" spc="0" u="none" cap="none">
                <a:solidFill>
                  <a:srgbClr val="1E293B">
                    <a:alpha val="100000"/>
                  </a:srgbClr>
                </a:solidFill>
                <a:latin typeface="Calibri"/>
              </a:rPr>
              <a:t><![CDATA[MHRA. Metal-on-metal hip implants — information for orthopaedic surgeons. MHRA. 2012.]]></a:t>
            </a:r>
            <a:br/>
            <a:r>
              <a:rPr lang="en-US" strike="noStrike" sz="1200" spc="0" u="none" cap="none">
                <a:solidFill>
                  <a:srgbClr val="1E293B">
                    <a:alpha val="100000"/>
                  </a:srgbClr>
                </a:solidFill>
                <a:latin typeface="Calibri"/>
              </a:rPr>
              <a:t><![CDATA[Engh CA et al. Porous-coated hip replacement — the factors governing bone ingrowth, stress shielding, and clinical results. J Bone Joint Surg Br. 1987.]]></a:t>
            </a:r>
            <a:br/>
            <a:r>
              <a:rPr lang="en-US" strike="noStrike" sz="1200" spc="0" u="none" cap="none">
                <a:solidFill>
                  <a:srgbClr val="1E293B">
                    <a:alpha val="100000"/>
                  </a:srgbClr>
                </a:solidFill>
                <a:latin typeface="Calibri"/>
              </a:rPr>
              <a:t><![CDATA[Rieker CB. Tribology of total hip and knee arthroplasty — facing the challenges of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alloys: 316L stainless, cobalt‑chrome, titanium (Ti‑6Al‑4V). Corrosion mechanisms: fretting at modular junctions, crevice under plates, galvanic with dissimilar metals. Clinical sequelae: metal ion release, ALVAL, osteolysis, trunnionosis in THA. Prevention: material pairing, surface finish, avoiding fluid‑filled crevices, firm taper assem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rthopaedic Implants — Materials & Corros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lant Materials in Orthopaedics]]></a:t>
            </a:r>
            <a:br/>
            <a:br/>
            <a:r>
              <a:rPr lang="en-US" strike="noStrike" sz="1400" spc="0" u="none" cap="none">
                <a:solidFill>
                  <a:srgbClr val="1E293B">
                    <a:alpha val="100000"/>
                  </a:srgbClr>
                </a:solidFill>
                <a:latin typeface="Calibri"/>
              </a:rPr>
              <a:t><![CDATA[Orthopaedic implants must withstand cyclic loading, corrosive biological environments, and mechanical stresses that are among the most demanding in engineering. The choice of material directly determines the mechanical properties (strength, stiffness, fatigue resistance), the biological compatibility (corrosion resistance, absence of toxic ion release, tissue reaction), and the long-term durability of the implant. The principal implant materials in orthopaedics are stainless steel, cobalt-chromium (CoCr) alloys, titanium and titanium alloys, ultra-high molecular weight polyethylene (UHMWPE), and ceramics. Each material has distinct advantages, limitations, and clinical 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material properties to understand: (1) Young`s modulus (stiffness) — the ratio of stress to strain in the elastic range; the higher the modulus, the stiffer the material; cortical bone has a modulus of ~17–20 GPa; titanium (~110 GPa) is much closer to bone than stainless steel (~200 GPa) or CoCr (~230 GPa); a large mismatch between implant and bone stiffness causes `stress shielding` — the rigid implant bears the load instead of the adjacent bone, leading to bone resorption (stress shielding osteoporosis); (2) Yield strength — the stress beyond which permanent (plastic) deformation occurs; (3) Fatigue strength — the stress below which the material can withstand cyclic loading indefinitely (the endurance limit); implant fatigue failure (rod/nail fracture) occurs at stresses above the fatigue limit over many loading cycles; (4) Corrosion resistance — the ability of the material to resist degradation in the biological environment (ionic solutions, proteins, enzymes); metal corrosion releases metal ions which can cause local tissue necrosis (`metallosis`), systemic ion toxicity, and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lic Implant Materials]]></a:t>
            </a:r>
            <a:br/>
            <a:br/>
            <a:br/>
            <a:br/>
            <a:b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Composition]]></a:t>
            </a:r>
            <a:br/>
            <a:r>
              <a:rPr lang="en-US" strike="noStrike" sz="1400" spc="0" u="none" cap="none">
                <a:solidFill>
                  <a:srgbClr val="1E293B">
                    <a:alpha val="100000"/>
                  </a:srgbClr>
                </a:solidFill>
                <a:latin typeface="Calibri"/>
              </a:rPr>
              <a:t><![CDATA[Key Properties]]></a:t>
            </a:r>
            <a:br/>
            <a:r>
              <a:rPr lang="en-US" strike="noStrike" sz="1400" spc="0" u="none" cap="none">
                <a:solidFill>
                  <a:srgbClr val="1E293B">
                    <a:alpha val="100000"/>
                  </a:srgbClr>
                </a:solidFill>
                <a:latin typeface="Calibri"/>
              </a:rPr>
              <a:t><![CDATA[Clinical Us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6L Stainless Steel]]></a:t>
            </a:r>
            <a:br/>
            <a:r>
              <a:rPr lang="en-US" strike="noStrike" sz="1400" spc="0" u="none" cap="none">
                <a:solidFill>
                  <a:srgbClr val="1E293B">
                    <a:alpha val="100000"/>
                  </a:srgbClr>
                </a:solidFill>
                <a:latin typeface="Calibri"/>
              </a:rPr>
              <a:t><![CDATA[Iron + 17–20% chromium + 10–14% nickel + 2–4% molybdenum; `316L` = low carbon (L) to reduce intergranular corrosion]]></a:t>
            </a:r>
            <a:br/>
            <a:r>
              <a:rPr lang="en-US" strike="noStrike" sz="1400" spc="0" u="none" cap="none">
                <a:solidFill>
                  <a:srgbClr val="1E293B">
                    <a:alpha val="100000"/>
                  </a:srgbClr>
                </a:solidFill>
                <a:latin typeface="Calibri"/>
              </a:rPr>
              <a:t><![CDATA[High yield strength; excellent fatigue resistance; widely available; inexpensive; Young`s modulus ~200 GPa (high — significant stress shielding potential); relies on a passive Cr₂O₃ oxide layer for corrosion resistance; susceptible to crevice corrosion (in screw holes, between modular junctions — the oxide layer breaks down in low-oxygen crevices)]]></a:t>
            </a:r>
            <a:br/>
            <a:r>
              <a:rPr lang="en-US" strike="noStrike" sz="1400" spc="0" u="none" cap="none">
                <a:solidFill>
                  <a:srgbClr val="1E293B">
                    <a:alpha val="100000"/>
                  </a:srgbClr>
                </a:solidFill>
                <a:latin typeface="Calibri"/>
              </a:rPr>
              <a:t><![CDATA[Plates, screws, intramedullary nails (temporary implants — designed for removal or in bones not requiring indefinite permanence); K-wires; Steinmann pins; external fixator components; instruments; the most widely used metal for fracture fixation implants]]></a:t>
            </a:r>
            <a:br/>
            <a:r>
              <a:rPr lang="en-US" strike="noStrike" sz="1400" spc="0" u="none" cap="none">
                <a:solidFill>
                  <a:srgbClr val="1E293B">
                    <a:alpha val="100000"/>
                  </a:srgbClr>
                </a:solidFill>
                <a:latin typeface="Calibri"/>
              </a:rPr>
              <a:t><![CDATA[Corrosion susceptibility (crevice corrosion in modular junctions and screw holes); nickel allergy (up to 15% of the population are sensitised to nickel); relatively high stiffness → stress shielding; cannot use in MRI scanners (ferromagnetic — significant artefact); should be removed where possible in young patients to prevent long-term corrosion ion rel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alt-Chromium (CoCr) Alloys]]></a:t>
            </a:r>
            <a:br/>
            <a:r>
              <a:rPr lang="en-US" strike="noStrike" sz="1400" spc="0" u="none" cap="none">
                <a:solidFill>
                  <a:srgbClr val="1E293B">
                    <a:alpha val="100000"/>
                  </a:srgbClr>
                </a:solidFill>
                <a:latin typeface="Calibri"/>
              </a:rPr>
              <a:t><![CDATA[Cobalt ~65% + Chromium ~28% + Molybdenum ~6% (CoCrMo — ASTM F75 cast or F799 wrought); also CoCrW (with tungsten) variants]]></a:t>
            </a:r>
            <a:br/>
            <a:r>
              <a:rPr lang="en-US" strike="noStrike" sz="1400" spc="0" u="none" cap="none">
                <a:solidFill>
                  <a:srgbClr val="1E293B">
                    <a:alpha val="100000"/>
                  </a:srgbClr>
                </a:solidFill>
                <a:latin typeface="Calibri"/>
              </a:rPr>
              <a:t><![CDATA[Very high hardness and wear resistance (key advantage); high yield strength; excellent fatigue strength; Young`s modulus ~230 GPa (very high — most stress shielding of common metals); excellent corrosion resistance (superior to stainless steel); the hard, polished CoCr surface provides the lowest friction coefficient of any metal-on-metal bearing surface; however: cobalt and chromium ions released by wear or corrosion are cytotoxic and carcinogenic → ARMD (adverse reaction to metal debris) — soft tissue pseudotumours, osteolysis]]></a:t>
            </a:r>
            <a:br/>
            <a:r>
              <a:rPr lang="en-US" strike="noStrike" sz="1400" spc="0" u="none" cap="none">
                <a:solidFill>
                  <a:srgbClr val="1E293B">
                    <a:alpha val="100000"/>
                  </a:srgbClr>
                </a:solidFill>
                <a:latin typeface="Calibri"/>
              </a:rPr>
              <a:t><![CDATA[Femoral heads in hip arthroplasty (paired with UHMWPE or ceramic liner); femoral stems in some hip arthroplasty systems; tibial tray undersurface in knee arthroplasty; femoral component of knee arthroplasty; wrist and shoulder arthroplasty components; spinal instrumentation (rods, pedicle screws)]]></a:t>
            </a:r>
            <a:br/>
            <a:r>
              <a:rPr lang="en-US" strike="noStrike" sz="1400" spc="0" u="none" cap="none">
                <a:solidFill>
                  <a:srgbClr val="1E293B">
                    <a:alpha val="100000"/>
                  </a:srgbClr>
                </a:solidFill>
                <a:latin typeface="Calibri"/>
              </a:rPr>
              <a:t><![CDATA[Metal ion release (cobalt + chromium ions → ARMD, pseudotumours — particularly with metal-on-metal bearing surfaces; hip resurfacing arthroplasty uses CoCr-on-CoCr → highest metal ion levels); very high Young`s modulus → maximum stress shielding; not appropriate for allergy to cobalt or chromium; MRI artefact (less ferromagnetic than stainless steel but still causes artefact); metal ion monitoring (Co, Cr serum levels) is required for MoM arthroplast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tanium & Titanium Alloys (Ti-6Al-4V)]]></a:t>
            </a:r>
            <a:br/>
            <a:r>
              <a:rPr lang="en-US" strike="noStrike" sz="1400" spc="0" u="none" cap="none">
                <a:solidFill>
                  <a:srgbClr val="1E293B">
                    <a:alpha val="100000"/>
                  </a:srgbClr>
                </a:solidFill>
                <a:latin typeface="Calibri"/>
              </a:rPr>
              <a:t><![CDATA[Pure titanium (Grade 1–4); Ti-6Al-4V (ASTM F136 — 6% aluminium, 4% vanadium — the most commonly used titanium alloy for implants); Ti-6Al-7Nb (niobium replaces vanadium — reduced cytotoxicity)]]></a:t>
            </a:r>
            <a:br/>
            <a:r>
              <a:rPr lang="en-US" strike="noStrike" sz="1400" spc="0" u="none" cap="none">
                <a:solidFill>
                  <a:srgbClr val="1E293B">
                    <a:alpha val="100000"/>
                  </a:srgbClr>
                </a:solidFill>
                <a:latin typeface="Calibri"/>
              </a:rPr>
              <a:t><![CDATA[Young`s modulus ~110 GPa (closest to cortical bone of all metals — minimises stress shielding); excellent biocompatibility (the TiO₂ passive oxide layer is extremely stable, adherent, and biocompatible — osseointegration occurs directly onto the titanium surface — this is the basis for osseointegration in cementless arthroplasty and dental implants); low density (lightweight); excellent corrosion resistance in biological environments; MRI-compatible (non-ferromagnetic — minimal artefact); low wear resistance (poor tribological properties — NOT suitable for direct bearing surfaces against another material)]]></a:t>
            </a:r>
            <a:br/>
            <a:r>
              <a:rPr lang="en-US" strike="noStrike" sz="1400" spc="0" u="none" cap="none">
                <a:solidFill>
                  <a:srgbClr val="1E293B">
                    <a:alpha val="100000"/>
                  </a:srgbClr>
                </a:solidFill>
                <a:latin typeface="Calibri"/>
              </a:rPr>
              <a:t><![CDATA[Cementless femoral and acetabular components in hip arthroplasty (porous-coated titanium → osseointegration); tibial trays in knee arthroplasty; fracture fixation plates and intramedullary nails (preferred in bones requiring long-term implant retention — tibial nails, spinal fixation); spinal cages (PEEK increasingly preferred); external fixator bodies; dental implants; the preferred metal for cementless arthroplasty and long-term fracture implants]]></a:t>
            </a:r>
            <a:br/>
            <a:r>
              <a:rPr lang="en-US" strike="noStrike" sz="1400" spc="0" u="none" cap="none">
                <a:solidFill>
                  <a:srgbClr val="1E293B">
                    <a:alpha val="100000"/>
                  </a:srgbClr>
                </a:solidFill>
                <a:latin typeface="Calibri"/>
              </a:rPr>
              <a:t><![CDATA[Low wear resistance — titanium femoral heads paired with UHMWPE generate more wear particles than CoCr heads → cannot use Ti femoral heads; NOT suitable for direct bearing surfaces; scratches easily (softer than CoCr); alloy components: aluminium and vanadium in Ti-6Al-4V have been associated with local cytotoxicity (vanadium particularly) → Ti-6Al-7Nb developed as a safer alternative; more expensive than stainless steel; lower fatigue strength than CoCr for the same dimensions → thicker implant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Metallic Implant Materials]]></a:t>
            </a:r>
            <a:br/>
            <a:br/>
            <a:br/>
            <a:br/>
            <a:b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2026-06-16T06:14:01Z</dcterms:created>
  <dcterms:modified xsi:type="dcterms:W3CDTF">2026-06-16T06:14:01Z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