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693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rthotics and Prosthetics – Principles and Orthopaedic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unterforce ← Corrective Force → Counterfo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ples include braces f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valgus knee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li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extension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 correction is achieved by controlled force systems rather than by simply making the brace rig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and Contact Area]]></a:t>
            </a:r>
            <a:br/>
            <a:br/>
            <a:br/>
            <a:br/>
            <a:r>
              <a:rPr lang="en-US" strike="noStrike" sz="1400" spc="0" u="none" cap="none">
                <a:solidFill>
                  <a:srgbClr val="1E293B">
                    <a:alpha val="100000"/>
                  </a:srgbClr>
                </a:solidFill>
                <a:latin typeface="Calibri"/>
              </a:rPr>
              <a:t><![CDATA[Pressure is related to the force applied over a given surface are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 Force / Are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ing the surface area over which a corrective force is applied reduces local pressure and]]></a:t>
            </a:r>
            <a:br/>
            <a:r>
              <a:rPr lang="en-US" strike="noStrike" sz="1400" spc="0" u="none" cap="none">
                <a:solidFill>
                  <a:srgbClr val="1E293B">
                    <a:alpha val="100000"/>
                  </a:srgbClr>
                </a:solidFill>
                <a:latin typeface="Calibri"/>
              </a:rPr>
              <a:t><![CDATA[improves comfo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rinciple is particularly important over bony prominences and in patients with impaired sen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ver-Arm Principle]]></a:t>
            </a:r>
            <a:br/>
            <a:br/>
            <a:br/>
            <a:br/>
            <a:r>
              <a:rPr lang="en-US" strike="noStrike" sz="1400" spc="0" u="none" cap="none">
                <a:solidFill>
                  <a:srgbClr val="1E293B">
                    <a:alpha val="100000"/>
                  </a:srgbClr>
                </a:solidFill>
                <a:latin typeface="Calibri"/>
              </a:rPr>
              <a:t><![CDATA[The turning effect of a force depends on the magnitude of the force and its distance from the 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ment = Force × Perpendicular Di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fore, a longer orthosis can often control a joint with less force than a short orthosis,]]></a:t>
            </a:r>
            <a:br/>
            <a:r>
              <a:rPr lang="en-US" strike="noStrike" sz="1400" spc="0" u="none" cap="none">
                <a:solidFill>
                  <a:srgbClr val="1E293B">
                    <a:alpha val="100000"/>
                  </a:srgbClr>
                </a:solidFill>
                <a:latin typeface="Calibri"/>
              </a:rPr>
              <a:t><![CDATA[provided the increased length is practical and toler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Orthoses]]></a:t>
            </a:r>
            <a:br/>
            <a:br/>
            <a:br/>
            <a:br/>
            <a:r>
              <a:rPr lang="en-US" strike="noStrike" sz="1400" spc="0" u="none" cap="none">
                <a:solidFill>
                  <a:srgbClr val="1E293B">
                    <a:alpha val="100000"/>
                  </a:srgbClr>
                </a:solidFill>
                <a:latin typeface="Calibri"/>
              </a:rPr>
              <a:t><![CDATA[Orthoses are commonly named according to the joints or body segments they encompa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breviation]]></a:t>
            </a:r>
            <a:br/>
            <a:r>
              <a:rPr lang="en-US" strike="noStrike" sz="1400" spc="0" u="none" cap="none">
                <a:solidFill>
                  <a:srgbClr val="1E293B">
                    <a:alpha val="100000"/>
                  </a:srgbClr>
                </a:solidFill>
                <a:latin typeface="Calibri"/>
              </a:rPr>
              <a:t><![CDATA[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a:t>
            </a:r>
            <a:br/>
            <a:r>
              <a:rPr lang="en-US" strike="noStrike" sz="1400" spc="0" u="none" cap="none">
                <a:solidFill>
                  <a:srgbClr val="1E293B">
                    <a:alpha val="100000"/>
                  </a:srgbClr>
                </a:solidFill>
                <a:latin typeface="Calibri"/>
              </a:rPr>
              <a:t><![CDATA[Foot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FO]]></a:t>
            </a:r>
            <a:br/>
            <a:r>
              <a:rPr lang="en-US" strike="noStrike" sz="1400" spc="0" u="none" cap="none">
                <a:solidFill>
                  <a:srgbClr val="1E293B">
                    <a:alpha val="100000"/>
                  </a:srgbClr>
                </a:solidFill>
                <a:latin typeface="Calibri"/>
              </a:rPr>
              <a:t><![CDATA[Ankle-foot ort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AFO]]></a:t>
            </a:r>
            <a:br/>
            <a:r>
              <a:rPr lang="en-US" strike="noStrike" sz="1400" spc="0" u="none" cap="none">
                <a:solidFill>
                  <a:srgbClr val="1E293B">
                    <a:alpha val="100000"/>
                  </a:srgbClr>
                </a:solidFill>
                <a:latin typeface="Calibri"/>
              </a:rPr>
              <a:t><![CDATA[Knee-ankle-foot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KAFO]]></a:t>
            </a:r>
            <a:br/>
            <a:r>
              <a:rPr lang="en-US" strike="noStrike" sz="1400" spc="0" u="none" cap="none">
                <a:solidFill>
                  <a:srgbClr val="1E293B">
                    <a:alpha val="100000"/>
                  </a:srgbClr>
                </a:solidFill>
                <a:latin typeface="Calibri"/>
              </a:rPr>
              <a:t><![CDATA[Hip-knee-ankle-foot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O]]></a:t>
            </a:r>
            <a:br/>
            <a:r>
              <a:rPr lang="en-US" strike="noStrike" sz="1400" spc="0" u="none" cap="none">
                <a:solidFill>
                  <a:srgbClr val="1E293B">
                    <a:alpha val="100000"/>
                  </a:srgbClr>
                </a:solidFill>
                <a:latin typeface="Calibri"/>
              </a:rPr>
              <a:t><![CDATA[Knee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O]]></a:t>
            </a:r>
            <a:br/>
            <a:r>
              <a:rPr lang="en-US" strike="noStrike" sz="1400" spc="0" u="none" cap="none">
                <a:solidFill>
                  <a:srgbClr val="1E293B">
                    <a:alpha val="100000"/>
                  </a:srgbClr>
                </a:solidFill>
                <a:latin typeface="Calibri"/>
              </a:rPr>
              <a:t><![CDATA[Wrist-hand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WHO]]></a:t>
            </a:r>
            <a:br/>
            <a:r>
              <a:rPr lang="en-US" strike="noStrike" sz="1400" spc="0" u="none" cap="none">
                <a:solidFill>
                  <a:srgbClr val="1E293B">
                    <a:alpha val="100000"/>
                  </a:srgbClr>
                </a:solidFill>
                <a:latin typeface="Calibri"/>
              </a:rPr>
              <a:t><![CDATA[Elbow-wrist-hand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LSO]]></a:t>
            </a:r>
            <a:br/>
            <a:r>
              <a:rPr lang="en-US" strike="noStrike" sz="1400" spc="0" u="none" cap="none">
                <a:solidFill>
                  <a:srgbClr val="1E293B">
                    <a:alpha val="100000"/>
                  </a:srgbClr>
                </a:solidFill>
                <a:latin typeface="Calibri"/>
              </a:rPr>
              <a:t><![CDATA[Thoracolumbosacral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LSO]]></a:t>
            </a:r>
            <a:br/>
            <a:r>
              <a:rPr lang="en-US" strike="noStrike" sz="1400" spc="0" u="none" cap="none">
                <a:solidFill>
                  <a:srgbClr val="1E293B">
                    <a:alpha val="100000"/>
                  </a:srgbClr>
                </a:solidFill>
                <a:latin typeface="Calibri"/>
              </a:rPr>
              <a:t><![CDATA[Cervicothoracolumbosacral orth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s Used in Orthoses]]></a:t>
            </a:r>
            <a:br/>
            <a:br/>
            <a:br/>
            <a:br/>
            <a:r>
              <a:rPr lang="en-US" strike="noStrike" sz="1400" spc="0" u="none" cap="none">
                <a:solidFill>
                  <a:srgbClr val="1E293B">
                    <a:alpha val="100000"/>
                  </a:srgbClr>
                </a:solidFill>
                <a:latin typeface="Calibri"/>
              </a:rPr>
              <a:t><![CDATA[Thermoplas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propyle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ethyle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bon-fibre compo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 uprigh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ath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am and padding materi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astic fabr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thermoplastics allow lightweight, moulded and relatively cosmetic orthoses.]]></a:t>
            </a:r>
            <a:br/>
            <a:r>
              <a:rPr lang="en-US" strike="noStrike" sz="1400" spc="0" u="none" cap="none">
                <a:solidFill>
                  <a:srgbClr val="1E293B">
                    <a:alpha val="100000"/>
                  </a:srgbClr>
                </a:solidFill>
                <a:latin typeface="Calibri"/>
              </a:rPr>
              <a:t><![CDATA[Carbon-fibre devices may provide high stiffness with low weight and can store and release energy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a:t>
            </a:r>
            <a:br/>
            <a:br/>
            <a:br/>
            <a:br/>
            <a:r>
              <a:rPr lang="en-US" strike="noStrike" sz="1400" spc="0" u="none" cap="none">
                <a:solidFill>
                  <a:srgbClr val="1E293B">
                    <a:alpha val="100000"/>
                  </a:srgbClr>
                </a:solidFill>
                <a:latin typeface="Calibri"/>
              </a:rPr>
              <a:t><![CDATA[Foot orthoses may be accommodative, corrective or function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ompon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longitudinal arch suppo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pad or b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cu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wed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r lateral po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relieving inser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d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s cav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g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betic pressure redistrib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lected hindfoot alignment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Foot Orthosis – AFO]]></a:t>
            </a:r>
            <a:br/>
            <a:br/>
            <a:br/>
            <a:br/>
            <a:r>
              <a:rPr lang="en-US" strike="noStrike" sz="1400" spc="0" u="none" cap="none">
                <a:solidFill>
                  <a:srgbClr val="1E293B">
                    <a:alpha val="100000"/>
                  </a:srgbClr>
                </a:solidFill>
                <a:latin typeface="Calibri"/>
              </a:rPr>
              <a:t><![CDATA[The AFO is one of the most commonly prescribed lower-limb orthoses.]]></a:t>
            </a:r>
            <a:br/>
            <a:r>
              <a:rPr lang="en-US" strike="noStrike" sz="1400" spc="0" u="none" cap="none">
                <a:solidFill>
                  <a:srgbClr val="1E293B">
                    <a:alpha val="100000"/>
                  </a:srgbClr>
                </a:solidFill>
                <a:latin typeface="Calibri"/>
              </a:rPr>
              <a:t><![CDATA[It controls the ankle and indirectly influences the knee during stance and s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dications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dr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oneal nerv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o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ebral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cord or neurologic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equinus or varus-valgus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AFO]]></a:t>
            </a:r>
            <a:br/>
            <a:b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AFO]]></a:t>
            </a:r>
            <a:br/>
            <a:br/>
            <a:r>
              <a:rPr lang="en-US" strike="noStrike" sz="1400" spc="0" u="none" cap="none">
                <a:solidFill>
                  <a:srgbClr val="1E293B">
                    <a:alpha val="100000"/>
                  </a:srgbClr>
                </a:solidFill>
                <a:latin typeface="Calibri"/>
              </a:rPr>
              <a:t><![CDATA[Strongly limits ankle plantarflexion and dorsi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spring AFO]]></a:t>
            </a:r>
            <a:br/>
            <a:br/>
            <a:r>
              <a:rPr lang="en-US" strike="noStrike" sz="1400" spc="0" u="none" cap="none">
                <a:solidFill>
                  <a:srgbClr val="1E293B">
                    <a:alpha val="100000"/>
                  </a:srgbClr>
                </a:solidFill>
                <a:latin typeface="Calibri"/>
              </a:rPr>
              <a:t><![CDATA[Assists dorsiflexion during swing; useful in relatively isolated foot dr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ged AFO]]></a:t>
            </a:r>
            <a:br/>
            <a:br/>
            <a:r>
              <a:rPr lang="en-US" strike="noStrike" sz="1400" spc="0" u="none" cap="none">
                <a:solidFill>
                  <a:srgbClr val="1E293B">
                    <a:alpha val="100000"/>
                  </a:srgbClr>
                </a:solidFill>
                <a:latin typeface="Calibri"/>
              </a:rPr>
              <a:t><![CDATA[Permits selected ankle motion while limiting undesirable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nd-reaction AFO]]></a:t>
            </a:r>
            <a:br/>
            <a:br/>
            <a:r>
              <a:rPr lang="en-US" strike="noStrike" sz="1400" spc="0" u="none" cap="none">
                <a:solidFill>
                  <a:srgbClr val="1E293B">
                    <a:alpha val="100000"/>
                  </a:srgbClr>
                </a:solidFill>
                <a:latin typeface="Calibri"/>
              </a:rPr>
              <a:t><![CDATA[Uses anterior tibial shell and ground-reaction force to assist knee-extension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bon-fibre AFO]]></a:t>
            </a:r>
            <a:br/>
            <a:br/>
            <a:r>
              <a:rPr lang="en-US" strike="noStrike" sz="1400" spc="0" u="none" cap="none">
                <a:solidFill>
                  <a:srgbClr val="1E293B">
                    <a:alpha val="100000"/>
                  </a:srgbClr>
                </a:solidFill>
                <a:latin typeface="Calibri"/>
              </a:rPr>
              <a:t><![CDATA[Lightweight dynamic assistance and energy retu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rthotics and Prosthetics – Principles and Orthopaedic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rthotics and prosthetics are essential components of orthopaedic rehabilitation, with orthoses used to support, align, protect or correct existing body segments and prostheses used to replace missing limbs. Orthotic devices such as AFOs, KAFOs, spinal braces and upper-limb splints work through biomechanical principles including three-point pressure, pressure distribution and lever-arm control. Prosthetic rehabilitation depends on an appropriately prepared residual limb, comfortable socket, effective suspension, correct alignment and selection of suitable components such as prosthetic feet and knee joints. Modern technologies include dynam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s and Prosthetics – Principles and Orthopaedic Applications]]></a:t>
            </a:r>
            <a:br/>
            <a:br/>
            <a:br/>
            <a:br/>
            <a:r>
              <a:rPr lang="en-US" strike="noStrike" sz="1400" spc="0" u="none" cap="none">
                <a:solidFill>
                  <a:srgbClr val="1E293B">
                    <a:alpha val="100000"/>
                  </a:srgbClr>
                </a:solidFill>
                <a:latin typeface="Calibri"/>
              </a:rPr>
              <a:t><![CDATA[Orthotics and prosthetics form an important part of orthopaedic rehabilitation.]]></a:t>
            </a:r>
            <a:br/>
            <a:r>
              <a:rPr lang="en-US" strike="noStrike" sz="1400" spc="0" u="none" cap="none">
                <a:solidFill>
                  <a:srgbClr val="1E293B">
                    <a:alpha val="100000"/>
                  </a:srgbClr>
                </a:solidFill>
                <a:latin typeface="Calibri"/>
              </a:rPr>
              <a:t><![CDATA[An orthosis is an externally applied device used to support, align, prevent or]]></a:t>
            </a:r>
            <a:br/>
            <a:r>
              <a:rPr lang="en-US" strike="noStrike" sz="1400" spc="0" u="none" cap="none">
                <a:solidFill>
                  <a:srgbClr val="1E293B">
                    <a:alpha val="100000"/>
                  </a:srgbClr>
                </a:solidFill>
                <a:latin typeface="Calibri"/>
              </a:rPr>
              <a:t><![CDATA[correct deformity, protect an injured structure or improve function. A prosthesis]]></a:t>
            </a:r>
            <a:br/>
            <a:r>
              <a:rPr lang="en-US" strike="noStrike" sz="1400" spc="0" u="none" cap="none">
                <a:solidFill>
                  <a:srgbClr val="1E293B">
                    <a:alpha val="100000"/>
                  </a:srgbClr>
                </a:solidFill>
                <a:latin typeface="Calibri"/>
              </a:rPr>
              <a:t><![CDATA[is an artificial device that replaces a missing body part, most commonly a limb or part of a lim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ccessful prescription requires more than simply choosing a device. The surgeon must understand]]></a:t>
            </a:r>
            <a:br/>
            <a:r>
              <a:rPr lang="en-US" strike="noStrike" sz="1400" spc="0" u="none" cap="none">
                <a:solidFill>
                  <a:srgbClr val="1E293B">
                    <a:alpha val="100000"/>
                  </a:srgbClr>
                </a:solidFill>
                <a:latin typeface="Calibri"/>
              </a:rPr>
              <a:t><![CDATA[the underlying deformity, biomechanics, muscle power, joint range of motion, skin condition,]]></a:t>
            </a:r>
            <a:br/>
            <a:r>
              <a:rPr lang="en-US" strike="noStrike" sz="1400" spc="0" u="none" cap="none">
                <a:solidFill>
                  <a:srgbClr val="1E293B">
                    <a:alpha val="100000"/>
                  </a:srgbClr>
                </a:solidFill>
                <a:latin typeface="Calibri"/>
              </a:rPr>
              <a:t><![CDATA[functional demands and rehabilitation potential of the pat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c and prosthetic prescription should be goal-directed: the device must solve a specific mechanical or functional probl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Definitions]]></a:t>
            </a:r>
            <a:br/>
            <a:br/>
            <a:br/>
            <a:br/>
            <a:br/>
            <a:br/>
            <a:b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is]]></a:t>
            </a:r>
            <a:br/>
            <a:br/>
            <a:r>
              <a:rPr lang="en-US" strike="noStrike" sz="1400" spc="0" u="none" cap="none">
                <a:solidFill>
                  <a:srgbClr val="1E293B">
                    <a:alpha val="100000"/>
                  </a:srgbClr>
                </a:solidFill>
                <a:latin typeface="Calibri"/>
              </a:rPr>
              <a:t><![CDATA[Externally applied device used to support, align, protect, correct or assist a body se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sthesis]]></a:t>
            </a:r>
            <a:br/>
            <a:br/>
            <a:r>
              <a:rPr lang="en-US" strike="noStrike" sz="1400" spc="0" u="none" cap="none">
                <a:solidFill>
                  <a:srgbClr val="1E293B">
                    <a:alpha val="100000"/>
                  </a:srgbClr>
                </a:solidFill>
                <a:latin typeface="Calibri"/>
              </a:rPr>
              <a:t><![CDATA[Artificial replacement for a missing body pa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tist]]></a:t>
            </a:r>
            <a:br/>
            <a:br/>
            <a:r>
              <a:rPr lang="en-US" strike="noStrike" sz="1400" spc="0" u="none" cap="none">
                <a:solidFill>
                  <a:srgbClr val="1E293B">
                    <a:alpha val="100000"/>
                  </a:srgbClr>
                </a:solidFill>
                <a:latin typeface="Calibri"/>
              </a:rPr>
              <a:t><![CDATA[Professional involved in design, fabrication and fitting of ortho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sthetist]]></a:t>
            </a:r>
            <a:br/>
            <a:br/>
            <a:r>
              <a:rPr lang="en-US" strike="noStrike" sz="1400" spc="0" u="none" cap="none">
                <a:solidFill>
                  <a:srgbClr val="1E293B">
                    <a:alpha val="100000"/>
                  </a:srgbClr>
                </a:solidFill>
                <a:latin typeface="Calibri"/>
              </a:rPr>
              <a:t><![CDATA[Professional involved in design, fabrication and fitting of prosthetic limb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idual limb]]></a:t>
            </a:r>
            <a:br/>
            <a:br/>
            <a:r>
              <a:rPr lang="en-US" strike="noStrike" sz="1400" spc="0" u="none" cap="none">
                <a:solidFill>
                  <a:srgbClr val="1E293B">
                    <a:alpha val="100000"/>
                  </a:srgbClr>
                </a:solidFill>
                <a:latin typeface="Calibri"/>
              </a:rPr>
              <a:t><![CDATA[Remaining portion of a limb after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cket]]></a:t>
            </a:r>
            <a:br/>
            <a:br/>
            <a:r>
              <a:rPr lang="en-US" strike="noStrike" sz="1400" spc="0" u="none" cap="none">
                <a:solidFill>
                  <a:srgbClr val="1E293B">
                    <a:alpha val="100000"/>
                  </a:srgbClr>
                </a:solidFill>
                <a:latin typeface="Calibri"/>
              </a:rPr>
              <a:t><![CDATA[Interface between residual limb and pros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spension]]></a:t>
            </a:r>
            <a:br/>
            <a:br/>
            <a:r>
              <a:rPr lang="en-US" strike="noStrike" sz="1400" spc="0" u="none" cap="none">
                <a:solidFill>
                  <a:srgbClr val="1E293B">
                    <a:alpha val="100000"/>
                  </a:srgbClr>
                </a:solidFill>
                <a:latin typeface="Calibri"/>
              </a:rPr>
              <a:t><![CDATA[Method by which a prosthesis is retained on the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s of an Orthosis]]></a:t>
            </a:r>
            <a:br/>
            <a:br/>
            <a:br/>
            <a:br/>
            <a:r>
              <a:rPr lang="en-US" strike="noStrike" sz="1400" spc="0" u="none" cap="none">
                <a:solidFill>
                  <a:srgbClr val="1E293B">
                    <a:alpha val="100000"/>
                  </a:srgbClr>
                </a:solidFill>
                <a:latin typeface="Calibri"/>
              </a:rPr>
              <a:t><![CDATA[Orthoses may be prescribed t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 a weak limb o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ntain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 development of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 a flexibl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ect healing bone, tendon or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 undesirable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ist deficient muscle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istribute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rove gait ef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 cont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rove functional use of the upper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Biomechanical Principles of Orthoses]]></a:t>
            </a:r>
            <a:br/>
            <a:br/>
            <a:br/>
            <a:br/>
            <a:r>
              <a:rPr lang="en-US" strike="noStrike" sz="1400" spc="0" u="none" cap="none">
                <a:solidFill>
                  <a:srgbClr val="1E293B">
                    <a:alpha val="100000"/>
                  </a:srgbClr>
                </a:solidFill>
                <a:latin typeface="Calibri"/>
              </a:rPr>
              <a:t><![CDATA[Orthoses act by applying external forces and moments to the body.]]></a:t>
            </a:r>
            <a:br/>
            <a:r>
              <a:rPr lang="en-US" strike="noStrike" sz="1400" spc="0" u="none" cap="none">
                <a:solidFill>
                  <a:srgbClr val="1E293B">
                    <a:alpha val="100000"/>
                  </a:srgbClr>
                </a:solidFill>
                <a:latin typeface="Calibri"/>
              </a:rPr>
              <a:t><![CDATA[The fundamental mechanical principles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point pressure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tics and Prosthetics – Principles and Orthopaedic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ing lever-arm l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ximising contact area to reduce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lling joint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istributing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ing external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Point Pressure Principle]]></a:t>
            </a:r>
            <a:br/>
            <a:br/>
            <a:br/>
            <a:br/>
            <a:r>
              <a:rPr lang="en-US" strike="noStrike" sz="1400" spc="0" u="none" cap="none">
                <a:solidFill>
                  <a:srgbClr val="1E293B">
                    <a:alpha val="100000"/>
                  </a:srgbClr>
                </a:solidFill>
                <a:latin typeface="Calibri"/>
              </a:rPr>
              <a:t><![CDATA[Many orthoses correct or control deformity using a three-point force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 corrective force is applied at the apex of the deformity and two counterforces are applied]]></a:t>
            </a:r>
            <a:br/>
            <a:r>
              <a:rPr lang="en-US" strike="noStrike" sz="1400" spc="0" u="none" cap="none">
                <a:solidFill>
                  <a:srgbClr val="1E293B">
                    <a:alpha val="100000"/>
                  </a:srgbClr>
                </a:solidFill>
                <a:latin typeface="Calibri"/>
              </a:rPr>
              <a:t><![CDATA[on the opposite side above and below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2026-09-16T03:50:59Z</dcterms:created>
  <dcterms:modified xsi:type="dcterms:W3CDTF">2026-09-16T03:50:59Z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