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ilage defects cause pain, swelling, mechanical symptoms; poor intrinsic healing. ACI: two-stage procedure — harvest cartilage → culture chondrocytes → reimplant under periosteal flap/biomatrix. Indications: symptomatic focal cartilage defects >2 cm² in young active patients. Alternatives: microfracture, OATS, osteochondral allograft. Complications: graft hypertrophy, delamination, failure.]]>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Rational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utologous chondrocyte implantation (ACI) is a two-stage biological cartilage restoration technique in which the patient`s own articular chondrocytes are harvested, laboratory-cultured, and then re-implanted into a full-thickness chondral defect to regenerate hyaline-like cartilage. ACI is the preferred treatment for large symptomatic full-thickness chondral defects (>2–4 cm²) in young active patients where single-stage techniques (OATS/mosaicplasty) are insufficient. It produces cartilage that is superior to the fibrocartilage of microfracture and offers a biologically durable repair without the donor site limitations of OATS.]]>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: full-thickness chondral defect (ICRS Grade III–IV) of the femoral condyle, trochlea, or patella; defect size 2–10 cm² (ideal 2–6 cm²); failed prior cartilage procedure (microfracture, OATS); young active patient (typically <45–50 years); stable knee (concurrent ligament reconstruction and deformity correction is mandatory); adequate subchondral bone stock (significant bony loss (>6–8 mm) requires combined bone grafting before or with ACI)]]>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I is not appropriate for: osteoarthritis (diffuse cartilage loss involving multiple compartments); patients with significant subchondral bone loss (bone grafting required first or combined); patients with inflammatory arthropathy (high cytokine environment prevents chondrocyte survival); malalignment without concurrent correction (high failure rate); patients unwilling to comply with the prolonged rehabili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ique — Generations of ACI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er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iq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rst generation (periosteal ACI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ondrocytes injected under a periosteal patch harvested from the proximal tibia; patch sutured over the defect; chondrocytes in suspension under the patc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ginal Brittberg technique (1994); complications — periosteal hypertrophy (overgrowth of the periosteal patch requires arthroscopic debridement in up to 25% of cases); largely replaced by matrix-based techniqu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 generation (collagen membrane — MACI predecessor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ondrocytes injected under a type I/III collagen membrane (rather than periosteum); membrane is sutured or glued over the defe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er hypertrophy rate than periosteal ACI; collagen membrane is thinner and more manageable; fibrin glue can be used to secure the membrane edg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ird generation — MACI (Matrix-Induced ACI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ondrocytes are seeded directly onto a type I/III collagen bilayer scaffold (Chondro-Gide or equivalent); the scaffold is trimmed to the defect shape and glued or sutured in place (no suture of a liquid suspens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urrent gold standard; the scaffold maintains chondrocyte distribution and simplifies implantation; the scaffold biodegrades; better cell distribution than injection techniques; graft can be implanted arthroscopically or via mini-arthrotomy; significantly lower reoperation rates than first-generation ACI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Stag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1 — Chondrocyte harvest (arthroscopy): a diagnostic arthroscopy is performed to confirm the defect characteristics (size, location, depth, stability) and assess for concurrent pathology; approximately 200–300 mg of articular cartilage is harvested from a low-load-bearing site (the peripheral medial or lateral femoral condyle or the intercondylar notch); this provides approximately 250,000–500,000 chondrocytes; the cartilage is sent to the laboratory for enzymatic digestion and culture; over 4–6 weeks, the chondrocytes are expanded to approximately 12–48 million cells (for MACI, they are then seeded onto the scaffold at approximately 1 million cells/cm²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 2 — Chondrocyte implantation (open or mini-open): performed 4–8 weeks after harvest; the defect is debrided to stable cartilage margins and the subchondral bone plate is preserved (the subchondral plate must not be breached to avoid bleeding which impairs chondrocyte differentiation); the scaffold (MACI) is trimmed to the exact defect dimensions and glued with fibrin glue; sutures are used at the margins if needed; any concurrent procedures (ACL reconstruction, tibial osteotomy, meniscal repair) are performed at the same sit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-operative rehabilitation: non-weight-bearing (NWB) for 6–8 weeks; early passive range of motion; continuous passive motion (CPM) machine in the immediate post-operative period promotes chondrocyte nutrition and cartilage maturation; progressive weight-bearing from 6–8 weeks; return to sport typically at 12–18 months; ACI requires significantly longer rehabilitation than OATS due to the time required for scaffold degradation and matrix matur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I vs OATS vs Microfracture — Comparis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a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cro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ATS / Mosaicplas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I (MACI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ilage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brocartil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yaline cartil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yaline-like cartila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deal defect siz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2 cm²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–4 cm²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–10 cm² (ideal 2–6 cm²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ngle st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ngle st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 stages (4–8 weeks apar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nor site morbid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nor site pain (5–15%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nimal (small harvest site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turn to spor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6–9 month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6–9 month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2–18 month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ng-term dur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grades in high-demand pati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ellent for appropriately sized defec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od to excellent in medium-large defects; superior to microfracture for >2 cm²]]>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utcomes & Complic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I outcomes: good to excellent results in 70–85% of appropriately selected patients at 5–10 years; the SUMMIT and ROCK trials demonstrate equivalence between ACI and OATS for 2–4 cm² defects; ACI is superior to microfracture for defects >2 cm² in high-demand patients; patellofemoral defects have historically lower success rates than femoral condyle defects; patellar ACI now achieves better results with MACI and concurrent unloading procedures (TTO with anteriorisation)]]>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ft hypertrophy: overgrowth of repair tissue above the surrounding articular surface; more common with first-generation periosteal ACI (up to 25%); less common with MACI (<5%); treated with arthroscopic shaving if symptomat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aft delamination: separation of the repair tissue from the subchondral bone; occurs when the subchondral bone plate is damaged during preparation, when there is inadequate fixation, or when the patient loads the knee too early; managed with re-operation (revision ACI or alternative cartilage procedur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ilure: graft failure occurs in approximately 10–20% of cases; risk factors — large defect, patellofemoral location, uncorrected malalignment or instability, subchondral bone loss, prior failed cartilage procedure, BMI >35]]>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ultant-Level Consider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chondral bone loss and sandwich grafting: when the osteochondral defect involves significant bone loss (>6–8 mm depth), ACI alone will not provide adequate support for the overlying cartilage repair; the standard approach is `sandwich` or combined technique — first stage involves bone grafting the bony defect (autograft from the iliac crest or femoral condyle, or allograft cancellous bone) to restore the subchondral plate; the ACI implantation is performed 4–6 months later once the bone graft has consolidated; alternatively, a fresh osteochondral allograft (which provides both bone and cartilage) can be used for large osteochondral defects as a single-stage procedure]]>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ittberg M et al. Treatment of deep cartilage defects in the knee with autologous chondrocyte transplantation. N Engl J Med. 1994;331(14):889–89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rtlett W et al. Autologous chondrocyte implantation versus matrix-induced autologous chondrocyte implantation for osteochondral defects of the knee. J Bone Joint Surg Br. 200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ntley G et al. A prospective, randomised comparison of autologous chondrocyte implantation versus mosaicplasty for osteochondral defects in the knee. J Bone Joint Surg Br. 2003;85(2):223–23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oding CR et al. A prospective, randomised study comparing two techniques of autologous chondrocyte implantation for osteochondral defects in the knee: periosteum covered versus type I/III collagen covered. Knee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aris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teochondral Defects — Autologous Chondrocyte Implantation (ACI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2026-11-01T04:45:47Z</dcterms:created>
  <dcterms:modified xsi:type="dcterms:W3CDTF">2026-11-01T04:45:47Z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