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36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malacia and Ricke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Findings]]></a:t>
            </a:r>
            <a:br/>
            <a:br/>
            <a:br/>
            <a:r>
              <a:rPr lang="en-US" strike="noStrike" sz="1400" spc="0" u="none" cap="none">
                <a:solidFill>
                  <a:srgbClr val="1E293B">
                    <a:alpha val="100000"/>
                  </a:srgbClr>
                </a:solidFill>
                <a:latin typeface="Calibri"/>
              </a:rPr>
              <a:t><![CDATA[Laboratory investigations help confirm the diagnosis and determine the underlying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ypical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Low or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hosphate]]></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levels]]></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focuses on correcting the underlying metabolic abnormality and preventing skele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phosphate defici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underlying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eatment may be required for severe deformities. Surgical correction using osteotomy may be indicated in advanced cases with persistent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Complications]]></a:t>
            </a:r>
            <a:br/>
            <a:br/>
            <a:br/>
            <a:r>
              <a:rPr lang="en-US" strike="noStrike" sz="1400" spc="0" u="none" cap="none">
                <a:solidFill>
                  <a:srgbClr val="1E293B">
                    <a:alpha val="100000"/>
                  </a:srgbClr>
                </a:solidFill>
                <a:latin typeface="Calibri"/>
              </a:rPr>
              <a:t><![CDATA[Long bone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disturba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Rickets occurs in children with open phy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malacia occurs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 is the most common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 and fraying are classic 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represent pseudofractures in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involves vitamin D and calcium supple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Kumar P, Clark M. Clinical Medicine.]]></a:t>
            </a:r>
            <a:br/>
            <a:r>
              <a:rPr lang="en-US" strike="noStrike" sz="1200" spc="0" u="none" cap="none">
                <a:solidFill>
                  <a:srgbClr val="1E293B">
                    <a:alpha val="100000"/>
                  </a:srgbClr>
                </a:solidFill>
                <a:latin typeface="Calibri"/>
              </a:rPr>
              <a:t><![CDATA[4. Harrison Principles of Internal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malacia and Ricke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ective mineralization: osteoid in adults (osteomalacia) vs physis in children (rickets). Etiologies: Vit D deficiency/resistance, phosphate deficiency (tumor‑induced, hereditary), renal tubular acidosis, CKD. Clinical: bone pain, proximal myopathy, waddling gait; in children—wrist/ankle widening, bowing, rachitic rosary, Harrison sulcus. Biochemical: Low Ca/PO4, High ALP, High PTH, Low 25‑OH Vit D (pattern varies in renal disease). Radiology: Looser’s zones; in rickets—widened physes with cupping/fraying, osteopenia. Treatment: Vitamin D and calcium; treat specific causes (phosphate, calcitriol, burosumab in XL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Osteomalacia and rickets are metabolic bone disorders characterized by defective mineralization of osteoid. The underlying problem is inadequate deposition of calcium and phosphate into the bone matrix, resulting in soft and structurally weak b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termed rickets when it occurs in children with open growth plates, and osteomalacia when it occurs in adults after epiphyseal closure. Although both conditions share similar biochemical abnormalities, the skeletal manifestations differ because rickets affects the growing skeleton whereas osteomalacia affects matur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Rickets affects the physis (growth plate) while osteomalacia affects mineralization of matur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Normal bone mineralization requires adequate calcium and phosphate levels along with appropriate vitamin D activity. Vitamin D promotes intestinal absorption of calcium and phosphate and supports mineral deposition in oste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vitamin D deficiency or phosphate deficiency occurs, osteoid formation continues but mineralization fails. As a result, the bone matrix remains soft and mechanically weak. This leads to skeletal deformities in children and bone pain with fractures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ive mineralization of oste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cumulation of unmineralized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d bon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fractur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Multiple causes may lead to osteomalacia and rickets. The most common cause worldwide is vitamin D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a:t>
            </a:r>
            <a:br/>
            <a:r>
              <a:rPr lang="en-US" strike="noStrike" sz="1400" spc="0" u="none" cap="none">
                <a:solidFill>
                  <a:srgbClr val="1E293B">
                    <a:alpha val="100000"/>
                  </a:srgbClr>
                </a:solidFill>
                <a:latin typeface="Calibri"/>
              </a:rPr>
              <a:t><![CDATA[Poor nutrition, lack of sunl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bsorption]]></a:t>
            </a:r>
            <a:br/>
            <a:r>
              <a:rPr lang="en-US" strike="noStrike" sz="1400" spc="0" u="none" cap="none">
                <a:solidFill>
                  <a:srgbClr val="1E293B">
                    <a:alpha val="100000"/>
                  </a:srgbClr>
                </a:solidFill>
                <a:latin typeface="Calibri"/>
              </a:rPr>
              <a:t><![CDATA[Celiac disease, inflammatory bowe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disease]]></a:t>
            </a:r>
            <a:br/>
            <a:r>
              <a:rPr lang="en-US" strike="noStrike" sz="1400" spc="0" u="none" cap="none">
                <a:solidFill>
                  <a:srgbClr val="1E293B">
                    <a:alpha val="100000"/>
                  </a:srgbClr>
                </a:solidFill>
                <a:latin typeface="Calibri"/>
              </a:rPr>
              <a:t><![CDATA[Renal osteo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disorders]]></a:t>
            </a:r>
            <a:br/>
            <a:r>
              <a:rPr lang="en-US" strike="noStrike" sz="1400" spc="0" u="none" cap="none">
                <a:solidFill>
                  <a:srgbClr val="1E293B">
                    <a:alpha val="100000"/>
                  </a:srgbClr>
                </a:solidFill>
                <a:latin typeface="Calibri"/>
              </a:rPr>
              <a:t><![CDATA[Vitamin D–dependent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osphate deficiency]]></a:t>
            </a:r>
            <a:br/>
            <a:r>
              <a:rPr lang="en-US" strike="noStrike" sz="1400" spc="0" u="none" cap="none">
                <a:solidFill>
                  <a:srgbClr val="1E293B">
                    <a:alpha val="100000"/>
                  </a:srgbClr>
                </a:solidFill>
                <a:latin typeface="Calibri"/>
              </a:rPr>
              <a:t><![CDATA[X-linked hypophosphatemic rick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Clinical manifestations depend on the age of the patient and severity of mineralization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 in Childre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of legs (genu varum or valg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 at costochondral j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ntal bos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ed wrists and ank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 in Adults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use 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gility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fractures (Looser z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differ between rickets and osteomalacia because rickets involves abnormalities of the growth p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ding]]></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r>
              <a:rPr lang="en-US" strike="noStrike" sz="1400" spc="0" u="none" cap="none">
                <a:solidFill>
                  <a:srgbClr val="1E293B">
                    <a:alpha val="100000"/>
                  </a:srgbClr>
                </a:solidFill>
                <a:latin typeface="Calibri"/>
              </a:rPr>
              <a:t><![CDATA[Concave deformity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r>
              <a:rPr lang="en-US" strike="noStrike" sz="1400" spc="0" u="none" cap="none">
                <a:solidFill>
                  <a:srgbClr val="1E293B">
                    <a:alpha val="100000"/>
                  </a:srgbClr>
                </a:solidFill>
                <a:latin typeface="Calibri"/>
              </a:rPr>
              <a:t><![CDATA[Irregular metaphyseal marg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ed growth plate]]></a:t>
            </a:r>
            <a:br/>
            <a:r>
              <a:rPr lang="en-US" strike="noStrike" sz="1400" spc="0" u="none" cap="none">
                <a:solidFill>
                  <a:srgbClr val="1E293B">
                    <a:alpha val="100000"/>
                  </a:srgbClr>
                </a:solidFill>
                <a:latin typeface="Calibri"/>
              </a:rPr>
              <a:t><![CDATA[Due to impaired minera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a:t>
            </a:r>
            <a:br/>
            <a:r>
              <a:rPr lang="en-US" strike="noStrike" sz="1400" spc="0" u="none" cap="none">
                <a:solidFill>
                  <a:srgbClr val="1E293B">
                    <a:alpha val="100000"/>
                  </a:srgbClr>
                </a:solidFill>
                <a:latin typeface="Calibri"/>
              </a:rPr>
              <a:t><![CDATA[Pseudofractures seen in osteomalac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2026-05-03T08:37:04Z</dcterms:created>
  <dcterms:modified xsi:type="dcterms:W3CDTF">2026-05-03T08:37:04Z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