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3507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Osteomyelitis — Cierny–Mader Staging]]></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ierny–Mader classifies adult osteomyelitis by anatomic type (I–IV) and host status (A/B/C). Type I: Medullary; Type II: Superficial; Type III: Localized (cortical sequestration with stable bone); Type IV: Diffuse (circumferential). Host: A (healthy), B (systemic/local compromise), C (treatment worse than disease). Management tailored: debridement extent, stability, dead space management, local/systemic antibiotics. Principles: radical debridement, skeletal stability, soft-tissue cover, dead-space obliteration, culture-directed antibiotic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br/>
            <a:br/>
            <a:r>
              <a:rPr lang="en-US" strike="noStrike" sz="1400" spc="0" u="none" cap="none">
                <a:solidFill>
                  <a:srgbClr val="1E293B">
                    <a:alpha val="100000"/>
                  </a:srgbClr>
                </a:solidFill>
                <a:latin typeface="Calibri"/>
              </a:rPr>
              <a:t><![CDATA[Osteomyelitis refers to infection of bone and bone marrow caused by bacterial or occasionally fungal organisms. The infection may involve cortical bone, medullary cavity, periosteum and surrounding soft tissues. Osteomyelitis can occur through hematogenous spread, direct inoculation following trauma or surgery, or by contiguous spread from adjacent soft tissue inf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ondition represents a significant clinical challenge in orthopaedic practice due to difficulty in eradicating infection from bone tissue. The presence of necrotic bone, impaired blood supply and biofilm formation on implants can make treatment complex and prolong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ierny–Mader classification system is widely used to classify chronic osteomyelitis. It combines anatomical involvement of the bone with the physiological status of the host. This classification assists clinicians in determining the appropriate surgical and medical management strateg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tiology and Pathogenesis]]></a:t>
            </a:r>
            <a:br/>
            <a:br/>
            <a:br/>
            <a:br/>
            <a:br/>
            <a:r>
              <a:rPr lang="en-US" strike="noStrike" sz="1400" spc="0" u="none" cap="none">
                <a:solidFill>
                  <a:srgbClr val="1E293B">
                    <a:alpha val="100000"/>
                  </a:srgbClr>
                </a:solidFill>
                <a:latin typeface="Calibri"/>
              </a:rPr>
              <a:t><![CDATA[Osteomyelitis may develop through several mechanisms depending on the source of infection and patient factors. The most common causative organism is Staphylococcus aureus, although other organisms may also be involv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matogenous spread from distant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rect inoculation following open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operative infection after orthopaedic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iguous spread from soft tissue inf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ection associated with prosthetic impla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nce bacteria reach the bone, they trigger an inflammatory response. This results in increased intraosseous pressure and vascular compromise. Reduced blood supply leads to bone necrosis and formation of sequestrum, which acts as a nidus for persistent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Causative Organisms]]></a:t>
            </a:r>
            <a:br/>
            <a:br/>
            <a:br/>
            <a:br/>
            <a:br/>
            <a:br/>
            <a:br/>
            <a:r>
              <a:rPr lang="en-US" strike="noStrike" sz="1400" spc="0" u="none" cap="none">
                <a:solidFill>
                  <a:srgbClr val="1E293B">
                    <a:alpha val="100000"/>
                  </a:srgbClr>
                </a:solidFill>
                <a:latin typeface="Calibri"/>
              </a:rPr>
              <a:t><![CDATA[Organism]]></a:t>
            </a:r>
            <a:br/>
            <a:r>
              <a:rPr lang="en-US" strike="noStrike" sz="1400" spc="0" u="none" cap="none">
                <a:solidFill>
                  <a:srgbClr val="1E293B">
                    <a:alpha val="100000"/>
                  </a:srgbClr>
                </a:solidFill>
                <a:latin typeface="Calibri"/>
              </a:rPr>
              <a:t><![CDATA[Common Set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phylococcus aureus]]></a:t>
            </a:r>
            <a:br/>
            <a:r>
              <a:rPr lang="en-US" strike="noStrike" sz="1400" spc="0" u="none" cap="none">
                <a:solidFill>
                  <a:srgbClr val="1E293B">
                    <a:alpha val="100000"/>
                  </a:srgbClr>
                </a:solidFill>
                <a:latin typeface="Calibri"/>
              </a:rPr>
              <a:t><![CDATA[Most common cause in all age group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reptococcus species]]></a:t>
            </a:r>
            <a:br/>
            <a:r>
              <a:rPr lang="en-US" strike="noStrike" sz="1400" spc="0" u="none" cap="none">
                <a:solidFill>
                  <a:srgbClr val="1E293B">
                    <a:alpha val="100000"/>
                  </a:srgbClr>
                </a:solidFill>
                <a:latin typeface="Calibri"/>
              </a:rPr>
              <a:t><![CDATA[Post traumatic infec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seudomonas aeruginosa]]></a:t>
            </a:r>
            <a:br/>
            <a:r>
              <a:rPr lang="en-US" strike="noStrike" sz="1400" spc="0" u="none" cap="none">
                <a:solidFill>
                  <a:srgbClr val="1E293B">
                    <a:alpha val="100000"/>
                  </a:srgbClr>
                </a:solidFill>
                <a:latin typeface="Calibri"/>
              </a:rPr>
              <a:t><![CDATA[Puncture wounds through footwea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almonella species]]></a:t>
            </a:r>
            <a:br/>
            <a:r>
              <a:rPr lang="en-US" strike="noStrike" sz="1400" spc="0" u="none" cap="none">
                <a:solidFill>
                  <a:srgbClr val="1E293B">
                    <a:alpha val="100000"/>
                  </a:srgbClr>
                </a:solidFill>
                <a:latin typeface="Calibri"/>
              </a:rPr>
              <a:t><![CDATA[Sickle cell dise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ycobacterium tuberculosis]]></a:t>
            </a:r>
            <a:br/>
            <a:r>
              <a:rPr lang="en-US" strike="noStrike" sz="1400" spc="0" u="none" cap="none">
                <a:solidFill>
                  <a:srgbClr val="1E293B">
                    <a:alpha val="100000"/>
                  </a:srgbClr>
                </a:solidFill>
                <a:latin typeface="Calibri"/>
              </a:rPr>
              <a:t><![CDATA[Tuberculous osteomyel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s of Osteomyelitis]]></a:t>
            </a:r>
            <a:br/>
            <a:br/>
            <a:br/>
            <a:br/>
            <a:br/>
            <a:r>
              <a:rPr lang="en-US" strike="noStrike" sz="1400" spc="0" u="none" cap="none">
                <a:solidFill>
                  <a:srgbClr val="1E293B">
                    <a:alpha val="100000"/>
                  </a:srgbClr>
                </a:solidFill>
                <a:latin typeface="Calibri"/>
              </a:rPr>
              <a:t><![CDATA[Osteomyelitis is commonly classified based on the route of infection and duration of dise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Characterist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ute hematogenous osteomyelitis]]></a:t>
            </a:r>
            <a:br/>
            <a:r>
              <a:rPr lang="en-US" strike="noStrike" sz="1400" spc="0" u="none" cap="none">
                <a:solidFill>
                  <a:srgbClr val="1E293B">
                    <a:alpha val="100000"/>
                  </a:srgbClr>
                </a:solidFill>
                <a:latin typeface="Calibri"/>
              </a:rPr>
              <a:t><![CDATA[Common in children with infection spreading through bloodstrea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bacute osteomyelitis]]></a:t>
            </a:r>
            <a:br/>
            <a:r>
              <a:rPr lang="en-US" strike="noStrike" sz="1400" spc="0" u="none" cap="none">
                <a:solidFill>
                  <a:srgbClr val="1E293B">
                    <a:alpha val="100000"/>
                  </a:srgbClr>
                </a:solidFill>
                <a:latin typeface="Calibri"/>
              </a:rPr>
              <a:t><![CDATA[Less aggressive infection such as Brodie absc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ronic osteomyelitis]]></a:t>
            </a:r>
            <a:br/>
            <a:r>
              <a:rPr lang="en-US" strike="noStrike" sz="1400" spc="0" u="none" cap="none">
                <a:solidFill>
                  <a:srgbClr val="1E293B">
                    <a:alpha val="100000"/>
                  </a:srgbClr>
                </a:solidFill>
                <a:latin typeface="Calibri"/>
              </a:rPr>
              <a:t><![CDATA[Persistent infection with sequestrum and sinus form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logical Features]]></a:t>
            </a:r>
            <a:br/>
            <a:br/>
            <a:br/>
            <a:br/>
            <a:br/>
            <a:r>
              <a:rPr lang="en-US" strike="noStrike" sz="1400" spc="0" u="none" cap="none">
                <a:solidFill>
                  <a:srgbClr val="1E293B">
                    <a:alpha val="100000"/>
                  </a:srgbClr>
                </a:solidFill>
                <a:latin typeface="Calibri"/>
              </a:rPr>
              <a:t><![CDATA[Chronic osteomyelitis is characterized by several pathological changes that result from persistent infection and impaired blood supp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questrum which is necrotic bone separated from viable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olucrum which is new bone formed around infected b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oaca which is an opening in the involucrum allowing drain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nus tract communicating with the skin surfa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se pathological features are hallmarks of chronic osteomyelitis and are often identified on imaging stud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ierny–Mader Anatomical Classification]]></a:t>
            </a:r>
            <a:br/>
            <a:br/>
            <a:br/>
            <a:br/>
            <a:br/>
            <a:r>
              <a:rPr lang="en-US" strike="noStrike" sz="1400" spc="0" u="none" cap="none">
                <a:solidFill>
                  <a:srgbClr val="1E293B">
                    <a:alpha val="100000"/>
                  </a:srgbClr>
                </a:solidFill>
                <a:latin typeface="Calibri"/>
              </a:rPr>
              <a:t><![CDATA[The Cierny–Mader classification categorizes osteomyelitis according to the anatomical involvement of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a:t>
            </a:r>
            <a:br/>
            <a:r>
              <a:rPr lang="en-US" strike="noStrike" sz="1400" spc="0" u="none" cap="none">
                <a:solidFill>
                  <a:srgbClr val="1E293B">
                    <a:alpha val="100000"/>
                  </a:srgbClr>
                </a:solidFill>
                <a:latin typeface="Calibri"/>
              </a:rPr>
              <a:t><![CDATA[Descri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1]]></a:t>
            </a:r>
            <a:br/>
            <a:r>
              <a:rPr lang="en-US" strike="noStrike" sz="1400" spc="0" u="none" cap="none">
                <a:solidFill>
                  <a:srgbClr val="1E293B">
                    <a:alpha val="100000"/>
                  </a:srgbClr>
                </a:solidFill>
                <a:latin typeface="Calibri"/>
              </a:rPr>
              <a:t><![CDATA[Medullary osteomyelitis involving intramedullary can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2]]></a:t>
            </a:r>
            <a:br/>
            <a:r>
              <a:rPr lang="en-US" strike="noStrike" sz="1400" spc="0" u="none" cap="none">
                <a:solidFill>
                  <a:srgbClr val="1E293B">
                    <a:alpha val="100000"/>
                  </a:srgbClr>
                </a:solidFill>
                <a:latin typeface="Calibri"/>
              </a:rPr>
              <a:t><![CDATA[Superficial osteomyelitis involving cortical surfa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3]]></a:t>
            </a:r>
            <a:br/>
            <a:r>
              <a:rPr lang="en-US" strike="noStrike" sz="1400" spc="0" u="none" cap="none">
                <a:solidFill>
                  <a:srgbClr val="1E293B">
                    <a:alpha val="100000"/>
                  </a:srgbClr>
                </a:solidFill>
                <a:latin typeface="Calibri"/>
              </a:rPr>
              <a:t><![CDATA[Localized osteomyelitis with stable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4]]></a:t>
            </a:r>
            <a:br/>
            <a:r>
              <a:rPr lang="en-US" strike="noStrike" sz="1400" spc="0" u="none" cap="none">
                <a:solidFill>
                  <a:srgbClr val="1E293B">
                    <a:alpha val="100000"/>
                  </a:srgbClr>
                </a:solidFill>
                <a:latin typeface="Calibri"/>
              </a:rPr>
              <a:t><![CDATA[Diffuse osteomyelitis involving entire bone seg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ost Physiological Classification]]></a:t>
            </a:r>
            <a:br/>
            <a:br/>
            <a:br/>
            <a:br/>
            <a:br/>
            <a:r>
              <a:rPr lang="en-US" strike="noStrike" sz="1400" spc="0" u="none" cap="none">
                <a:solidFill>
                  <a:srgbClr val="1E293B">
                    <a:alpha val="100000"/>
                  </a:srgbClr>
                </a:solidFill>
                <a:latin typeface="Calibri"/>
              </a:rPr>
              <a:t><![CDATA[In addition to anatomical classification, Cierny and Mader also classified patients according to their physiological stat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ost Type]]></a:t>
            </a:r>
            <a:br/>
            <a:r>
              <a:rPr lang="en-US" strike="noStrike" sz="1400" spc="0" u="none" cap="none">
                <a:solidFill>
                  <a:srgbClr val="1E293B">
                    <a:alpha val="100000"/>
                  </a:srgbClr>
                </a:solidFill>
                <a:latin typeface="Calibri"/>
              </a:rPr>
              <a:t><![CDATA[Descri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host]]></a:t>
            </a:r>
            <a:br/>
            <a:r>
              <a:rPr lang="en-US" strike="noStrike" sz="1400" spc="0" u="none" cap="none">
                <a:solidFill>
                  <a:srgbClr val="1E293B">
                    <a:alpha val="100000"/>
                  </a:srgbClr>
                </a:solidFill>
                <a:latin typeface="Calibri"/>
              </a:rPr>
              <a:t><![CDATA[Healthy patient with good immune respon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 host]]></a:t>
            </a:r>
            <a:br/>
            <a:r>
              <a:rPr lang="en-US" strike="noStrike" sz="1400" spc="0" u="none" cap="none">
                <a:solidFill>
                  <a:srgbClr val="1E293B">
                    <a:alpha val="100000"/>
                  </a:srgbClr>
                </a:solidFill>
                <a:latin typeface="Calibri"/>
              </a:rPr>
              <a:t><![CDATA[Patient with systemic or local compromi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 host]]></a:t>
            </a:r>
            <a:br/>
            <a:r>
              <a:rPr lang="en-US" strike="noStrike" sz="1400" spc="0" u="none" cap="none">
                <a:solidFill>
                  <a:srgbClr val="1E293B">
                    <a:alpha val="100000"/>
                  </a:srgbClr>
                </a:solidFill>
                <a:latin typeface="Calibri"/>
              </a:rPr>
              <a:t><![CDATA[Treatment worse than disease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a:t>
            </a:r>
            <a:br/>
            <a:br/>
            <a:br/>
            <a:br/>
            <a:br/>
            <a:r>
              <a:rPr lang="en-US" strike="noStrike" sz="1400" spc="0" u="none" cap="none">
                <a:solidFill>
                  <a:srgbClr val="1E293B">
                    <a:alpha val="100000"/>
                  </a:srgbClr>
                </a:solidFill>
                <a:latin typeface="Calibri"/>
              </a:rPr>
              <a:t><![CDATA[Clinical presentation varies depending on whether the infection is acute or chronic.]]></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in and tenderness over affected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ver and systemic symptoms in acute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welling and red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nus tract formation in chronic c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duced limb fun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br/>
            <a:br/>
            <a:br/>
            <a:r>
              <a:rPr lang="en-US" strike="noStrike" sz="1400" spc="0" u="none" cap="none">
                <a:solidFill>
                  <a:srgbClr val="1E293B">
                    <a:alpha val="100000"/>
                  </a:srgbClr>
                </a:solidFill>
                <a:latin typeface="Calibri"/>
              </a:rPr>
              <a:t><![CDATA[Elevated ESR and CRP leve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 cul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s showing bone destr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for early detection and soft tissue evalu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biopsy for definitive diagn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is considered the most sensitive imaging modality for early osteomyel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Principles]]></a:t>
            </a:r>
            <a:br/>
            <a:br/>
            <a:br/>
            <a:br/>
            <a:br/>
            <a:r>
              <a:rPr lang="en-US" strike="noStrike" sz="1400" spc="0" u="none" cap="none">
                <a:solidFill>
                  <a:srgbClr val="1E293B">
                    <a:alpha val="100000"/>
                  </a:srgbClr>
                </a:solidFill>
                <a:latin typeface="Calibri"/>
              </a:rPr>
              <a:t><![CDATA[Management of osteomyelitis requires a combination of surgical and medical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moval of necrotic bone through surgical debrid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ulture directed intravenous antibiot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ad space 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bilization of bone if requir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oft tissue coverage proced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 strategy often depends on the Cierny–Mader stage and host physiological stat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br/>
            <a:r>
              <a:rPr lang="en-US" strike="noStrike" sz="1400" spc="0" u="none" cap="none">
                <a:solidFill>
                  <a:srgbClr val="1E293B">
                    <a:alpha val="100000"/>
                  </a:srgbClr>
                </a:solidFill>
                <a:latin typeface="Calibri"/>
              </a:rPr>
              <a:t><![CDATA[Staphylococcus aureus is the most common cause of osteomyel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ierny–Mader classification combines anatomical and host facto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4 osteomyelitis involves diffuse bone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is the most sensitive imaging modality for early dise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 requires both surgical debridement and antibiotic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Cierny G and Mader JT Adult Chronic Osteomyelitis Clinical Orthopaedics]]></a:t>
            </a:r>
            <a:br/>
            <a:r>
              <a:rPr lang="en-US" strike="noStrike" sz="1200" spc="0" u="none" cap="none">
                <a:solidFill>
                  <a:srgbClr val="1E293B">
                    <a:alpha val="100000"/>
                  </a:srgbClr>
                </a:solidFill>
                <a:latin typeface="Calibri"/>
              </a:rPr>
              <a:t><![CDATA[Waldvogel FA Osteomyelitis Lancet]]></a:t>
            </a:r>
            <a:br/>
            <a:r>
              <a:rPr lang="en-US" strike="noStrike" sz="1200" spc="0" u="none" cap="none">
                <a:solidFill>
                  <a:srgbClr val="1E293B">
                    <a:alpha val="100000"/>
                  </a:srgbClr>
                </a:solidFill>
                <a:latin typeface="Calibri"/>
              </a:rPr>
              <a:t><![CDATA[Rockwood and Green Fractures in Adults]]></a:t>
            </a:r>
            <a:br/>
            <a:r>
              <a:rPr lang="en-US" strike="noStrike" sz="1200" spc="0" u="none" cap="none">
                <a:solidFill>
                  <a:srgbClr val="1E293B">
                    <a:alpha val="100000"/>
                  </a:srgbClr>
                </a:solidFill>
                <a:latin typeface="Calibri"/>
              </a:rPr>
              <a:t><![CDATA[Court Brown Trauma Orthopaedics]]></a:t>
            </a:r>
            <a:br/>
            <a:r>
              <a:rPr lang="en-US" strike="noStrike" sz="1200" spc="0" u="none" cap="none">
                <a:solidFill>
                  <a:srgbClr val="1E293B">
                    <a:alpha val="100000"/>
                  </a:srgbClr>
                </a:solidFill>
                <a:latin typeface="Calibri"/>
              </a:rPr>
              <a:t><![CDATA[Orthobullets Osteomyelitis Top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Osteomyelitis — Cierny–Mader Staging]]></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2026-09-17T04:20:01Z</dcterms:created>
  <dcterms:modified xsi:type="dcterms:W3CDTF">2026-09-17T04:20:01Z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