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7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yelitis — Cierny–Mader Stag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aca which is an opening in the involucrum allowing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ski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thological features are hallmarks of chronic osteomyelitis and are often identified on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Anatomical Classification]]></a:t>
            </a:r>
            <a:br/>
            <a:br/>
            <a:br/>
            <a:br/>
            <a:br/>
            <a:r>
              <a:rPr lang="en-US" strike="noStrike" sz="1400" spc="0" u="none" cap="none">
                <a:solidFill>
                  <a:srgbClr val="1E293B">
                    <a:alpha val="100000"/>
                  </a:srgbClr>
                </a:solidFill>
                <a:latin typeface="Calibri"/>
              </a:rPr>
              <a:t><![CDATA[The Cierny–Mader classification categorizes osteomyelitis according to the anatomical involvem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Medullary osteomyelitis involving intra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Superficial osteomyelitis involving cortical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Localized osteomyelitis with st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a:t>
            </a:r>
            <a:br/>
            <a:r>
              <a:rPr lang="en-US" strike="noStrike" sz="1400" spc="0" u="none" cap="none">
                <a:solidFill>
                  <a:srgbClr val="1E293B">
                    <a:alpha val="100000"/>
                  </a:srgbClr>
                </a:solidFill>
                <a:latin typeface="Calibri"/>
              </a:rPr>
              <a:t><![CDATA[Diffuse osteomyelitis involving entire bone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Physiological Classification]]></a:t>
            </a:r>
            <a:br/>
            <a:br/>
            <a:br/>
            <a:br/>
            <a:br/>
            <a:r>
              <a:rPr lang="en-US" strike="noStrike" sz="1400" spc="0" u="none" cap="none">
                <a:solidFill>
                  <a:srgbClr val="1E293B">
                    <a:alpha val="100000"/>
                  </a:srgbClr>
                </a:solidFill>
                <a:latin typeface="Calibri"/>
              </a:rPr>
              <a:t><![CDATA[In addition to anatomical classification, Cierny and Mader also classified patients according to their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host]]></a:t>
            </a:r>
            <a:br/>
            <a:r>
              <a:rPr lang="en-US" strike="noStrike" sz="1400" spc="0" u="none" cap="none">
                <a:solidFill>
                  <a:srgbClr val="1E293B">
                    <a:alpha val="100000"/>
                  </a:srgbClr>
                </a:solidFill>
                <a:latin typeface="Calibri"/>
              </a:rPr>
              <a:t><![CDATA[Healthy patient with good immune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 host]]></a:t>
            </a:r>
            <a:br/>
            <a:r>
              <a:rPr lang="en-US" strike="noStrike" sz="1400" spc="0" u="none" cap="none">
                <a:solidFill>
                  <a:srgbClr val="1E293B">
                    <a:alpha val="100000"/>
                  </a:srgbClr>
                </a:solidFill>
                <a:latin typeface="Calibri"/>
              </a:rPr>
              <a:t><![CDATA[Patient with systemic or lo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host]]></a:t>
            </a:r>
            <a:br/>
            <a:r>
              <a:rPr lang="en-US" strike="noStrike" sz="1400" spc="0" u="none" cap="none">
                <a:solidFill>
                  <a:srgbClr val="1E293B">
                    <a:alpha val="100000"/>
                  </a:srgbClr>
                </a:solidFill>
                <a:latin typeface="Calibri"/>
              </a:rPr>
              <a:t><![CDATA[Treatment worse than diseas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varies depending on whether the infection is acute or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and systemic symptoms in acu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red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formation in chron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howing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early detection and soft tissu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psy for definitiv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considered the most sensitive imaging modality for early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br/>
            <a:br/>
            <a:r>
              <a:rPr lang="en-US" strike="noStrike" sz="1400" spc="0" u="none" cap="none">
                <a:solidFill>
                  <a:srgbClr val="1E293B">
                    <a:alpha val="100000"/>
                  </a:srgbClr>
                </a:solidFill>
                <a:latin typeface="Calibri"/>
              </a:rPr>
              <a:t><![CDATA[Management of osteomyelitis requires a combination of surgical and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hrough surgical debrid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intravenous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ad spac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bone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coverage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y often depends on the Cierny–Mader stage and host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aureus is the most common cause of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classification combines anatomical and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osteomyelitis involves diffuse bon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the most sensitive imaging modality for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requires both surgical debridement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erny G and Mader JT Adult Chronic Osteomyelitis Clinical Orthopaedics]]></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Osteomyeliti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yelitis — Cierny–Mader Stag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ierny–Mader classifies adult osteomyelitis by anatomic type (I–IV) and host status (A/B/C). Type I: Medullary; Type II: Superficial; Type III: Localized (cortical sequestration with stable bone); Type IV: Diffuse (circumferential). Host: A (healthy), B (systemic/local compromise), C (treatment worse than disease). Management tailored: debridement extent, stability, dead space management, local/systemic antibiotics. Principles: radical debridement, skeletal stability, soft-tissue cover, dead-space obliteration,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Osteomyelitis refers to infection of bone and bone marrow caused by bacterial or occasionally fungal organisms. The infection may involve cortical bone, medullary cavity, periosteum and surrounding soft tissues. Osteomyelitis can occur through hematogenous spread, direct inoculation following trauma or surgery, or by contiguous spread from adjacent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represents a significant clinical challenge in orthopaedic practice due to difficulty in eradicating infection from bone tissue. The presence of necrotic bone, impaired blood supply and biofilm formation on implants can make treatment complex and prolon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ierny–Mader classification system is widely used to classify chronic osteomyelitis. It combines anatomical involvement of the bone with the physiological status of the host. This classification assists clinicians in determining the appropriate surgical and medical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Osteomyelitis may develop through several mechanisms depending on the source of infection and patient factors. The most common causative organism is Staphylococcus aureus, although other organisms may also be invol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noculation following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infec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ssociated with prosthetic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bacteria reach the bone, they trigger an inflammatory response. This results in increased intraosseous pressure and vascular compromise. Reduced blood supply leads to bone necrosis and formation of sequestrum, which acts as a nidus for persiste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br/>
            <a:br/>
            <a:br/>
            <a:b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ommon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cause in all ag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Post traumat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monas aeruginosa]]></a:t>
            </a:r>
            <a:br/>
            <a:r>
              <a:rPr lang="en-US" strike="noStrike" sz="1400" spc="0" u="none" cap="none">
                <a:solidFill>
                  <a:srgbClr val="1E293B">
                    <a:alpha val="100000"/>
                  </a:srgbClr>
                </a:solidFill>
                <a:latin typeface="Calibri"/>
              </a:rPr>
              <a:t><![CDATA[Puncture wounds through foot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monella species]]></a:t>
            </a:r>
            <a:br/>
            <a:r>
              <a:rPr lang="en-US" strike="noStrike" sz="1400" spc="0" u="none" cap="none">
                <a:solidFill>
                  <a:srgbClr val="1E293B">
                    <a:alpha val="100000"/>
                  </a:srgbClr>
                </a:solidFill>
                <a:latin typeface="Calibri"/>
              </a:rPr>
              <a:t><![CDATA[Sickle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ycobacterium tuberculosis]]></a:t>
            </a:r>
            <a:br/>
            <a:r>
              <a:rPr lang="en-US" strike="noStrike" sz="1400" spc="0" u="none" cap="none">
                <a:solidFill>
                  <a:srgbClr val="1E293B">
                    <a:alpha val="100000"/>
                  </a:srgbClr>
                </a:solidFill>
                <a:latin typeface="Calibri"/>
              </a:rPr>
              <a:t><![CDATA[Tuberculous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myelitis]]></a:t>
            </a:r>
            <a:br/>
            <a:br/>
            <a:br/>
            <a:br/>
            <a:br/>
            <a:r>
              <a:rPr lang="en-US" strike="noStrike" sz="1400" spc="0" u="none" cap="none">
                <a:solidFill>
                  <a:srgbClr val="1E293B">
                    <a:alpha val="100000"/>
                  </a:srgbClr>
                </a:solidFill>
                <a:latin typeface="Calibri"/>
              </a:rPr>
              <a:t><![CDATA[Osteomyelitis is commonly classified based on the route of infection and duration of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ematogenous osteomyelitis]]></a:t>
            </a:r>
            <a:br/>
            <a:r>
              <a:rPr lang="en-US" strike="noStrike" sz="1400" spc="0" u="none" cap="none">
                <a:solidFill>
                  <a:srgbClr val="1E293B">
                    <a:alpha val="100000"/>
                  </a:srgbClr>
                </a:solidFill>
                <a:latin typeface="Calibri"/>
              </a:rPr>
              <a:t><![CDATA[Common in children with infection spreading through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 osteomyelitis]]></a:t>
            </a:r>
            <a:br/>
            <a:r>
              <a:rPr lang="en-US" strike="noStrike" sz="1400" spc="0" u="none" cap="none">
                <a:solidFill>
                  <a:srgbClr val="1E293B">
                    <a:alpha val="100000"/>
                  </a:srgbClr>
                </a:solidFill>
                <a:latin typeface="Calibri"/>
              </a:rPr>
              <a:t><![CDATA[Less aggressive infection such as Brodie abs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osteomyelitis]]></a:t>
            </a:r>
            <a:br/>
            <a:r>
              <a:rPr lang="en-US" strike="noStrike" sz="1400" spc="0" u="none" cap="none">
                <a:solidFill>
                  <a:srgbClr val="1E293B">
                    <a:alpha val="100000"/>
                  </a:srgbClr>
                </a:solidFill>
                <a:latin typeface="Calibri"/>
              </a:rPr>
              <a:t><![CDATA[Persistent infection with sequestrum and sin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eatures]]></a:t>
            </a:r>
            <a:br/>
            <a:br/>
            <a:br/>
            <a:br/>
            <a:br/>
            <a:r>
              <a:rPr lang="en-US" strike="noStrike" sz="1400" spc="0" u="none" cap="none">
                <a:solidFill>
                  <a:srgbClr val="1E293B">
                    <a:alpha val="100000"/>
                  </a:srgbClr>
                </a:solidFill>
                <a:latin typeface="Calibri"/>
              </a:rPr>
              <a:t><![CDATA[Chronic osteomyelitis is characterized by several pathological changes that result from persistent infection and impair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strum which is necrotic bone separated from vi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olucrum which is new bone formed around infected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2026-05-05T08:40:48Z</dcterms:created>
  <dcterms:modified xsi:type="dcterms:W3CDTF">2026-05-05T08:40:48Z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