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8326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steosarcoma — Workup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kaline phosphatase: elevated in 40–60% — reflects osteoblastic activity; useful monitoring mark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DH: elevated in high-grade disease — independent poor prognostic mark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Workup]]></a:t>
            </a:r>
            <a:br/>
            <a:br/>
            <a:r>
              <a:rPr lang="en-US" strike="noStrike" sz="1400" spc="0" u="none" cap="none">
                <a:solidFill>
                  <a:srgbClr val="1E293B">
                    <a:alpha val="100000"/>
                  </a:srgbClr>
                </a:solidFill>
                <a:latin typeface="Calibri"/>
              </a:rPr>
              <a:t><![CDATA[A systematic staged radiological workup is essential. The principle is: local staging first, then systemic sta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and lateral of affected bone): first-line; classic features — mixed lytic-sclerotic metaphyseal lesion, Codman triangle (periosteal elevation at tumour margin), sunburst periosteal reaction, soft tissue mass; Codman triangle is NOT pathognomonic of osteosarcoma — seen in any rapidly growing periosteal lesion; sunburst pattern more specif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of the entire affected bone: mandatory for local staging — defines intramedullary extent (determines osteotomy level), soft tissue involvement, neurovascular relationship, skip lesions, and articular involvement; T1 with gadolinium and STIR sequen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chest: mandatory for pulmonary metastasis assessment — CT superior to plain film for small pulmonary nodules; baseline before chemo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can (Technetium-99m): whole body — detects skip lesions and distant bone metastases; complements CT chest and MRI]]></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T-CT: increasingly used for staging and chemotherapy response assessment — more sensitive than bone scan for metabolically active deposits; guides biopsy of most active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planned BEFORE biopsy — biopsy contaminates tissue planes and can compromise limb salvage if placed incorrectly; MRI defines the safe biopsy corrid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 — Principles]]></a:t>
            </a:r>
            <a:br/>
            <a:br/>
            <a:r>
              <a:rPr lang="en-US" strike="noStrike" sz="1400" spc="0" u="none" cap="none">
                <a:solidFill>
                  <a:srgbClr val="1E293B">
                    <a:alpha val="100000"/>
                  </a:srgbClr>
                </a:solidFill>
                <a:latin typeface="Calibri"/>
              </a:rPr>
              <a:t><![CDATA[Biopsy of a suspected bone sarcoma should be performed at or referred to the treating sarcoma centre — incorrect biopsy placement is the most common avoidable cause of unnecessary ampu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e needle biopsy (Tru-Cut/Jamshidi): preferred — adequate tissue for diagnosis and molecular studies; less contamination than open biopsy; performed under image guidance (CT or U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incisional) biopsy: reserved for failed needle biopsy; must follow oncological principles — longitudinal incision in line with planned resection; strict haemostasis; drain exiting through wound; no transverse inci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 tract must be excised en bloc with the tumour at definitive surgery — contaminated tract is part of the surgical specim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void contaminating neurovascular bundles, adjacent compartments, or joints — dramatically complicates or precludes limb salv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nd tissue for histology AND microbiology — infection can mimic tumour on imag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ing]]></a:t>
            </a:r>
            <a:br/>
            <a:br/>
            <a:r>
              <a:rPr lang="en-US" strike="noStrike" sz="1400" spc="0" u="none" cap="none">
                <a:solidFill>
                  <a:srgbClr val="1E293B">
                    <a:alpha val="100000"/>
                  </a:srgbClr>
                </a:solidFill>
                <a:latin typeface="Calibri"/>
              </a:rPr>
              <a:t><![CDATA[The Enneking staging system (MSTS) and the AJCC TNM system are both used. Enneking staging is most common for bone sarcomas in the musculoskeletal oncology commun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Compartment]]></a:t>
            </a:r>
            <a:br/>
            <a:r>
              <a:rPr lang="en-US" strike="noStrike" sz="1400" spc="0" u="none" cap="none">
                <a:solidFill>
                  <a:srgbClr val="1E293B">
                    <a:alpha val="100000"/>
                  </a:srgbClr>
                </a:solidFill>
                <a:latin typeface="Calibri"/>
              </a:rPr>
              <a:t><![CDATA[Metasta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a:t>
            </a:r>
            <a:br/>
            <a:r>
              <a:rPr lang="en-US" strike="noStrike" sz="1400" spc="0" u="none" cap="none">
                <a:solidFill>
                  <a:srgbClr val="1E293B">
                    <a:alpha val="100000"/>
                  </a:srgbClr>
                </a:solidFill>
                <a:latin typeface="Calibri"/>
              </a:rPr>
              <a:t><![CDATA[Low (G1)]]></a:t>
            </a:r>
            <a:br/>
            <a:r>
              <a:rPr lang="en-US" strike="noStrike" sz="1400" spc="0" u="none" cap="none">
                <a:solidFill>
                  <a:srgbClr val="1E293B">
                    <a:alpha val="100000"/>
                  </a:srgbClr>
                </a:solidFill>
                <a:latin typeface="Calibri"/>
              </a:rPr>
              <a:t><![CDATA[Intracompartmental (T1)]]></a:t>
            </a:r>
            <a:br/>
            <a:r>
              <a:rPr lang="en-US" strike="noStrike" sz="1400" spc="0" u="none" cap="none">
                <a:solidFill>
                  <a:srgbClr val="1E293B">
                    <a:alpha val="100000"/>
                  </a:srgbClr>
                </a:solidFill>
                <a:latin typeface="Calibri"/>
              </a:rPr>
              <a:t><![CDATA[N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B]]></a:t>
            </a:r>
            <a:br/>
            <a:r>
              <a:rPr lang="en-US" strike="noStrike" sz="1400" spc="0" u="none" cap="none">
                <a:solidFill>
                  <a:srgbClr val="1E293B">
                    <a:alpha val="100000"/>
                  </a:srgbClr>
                </a:solidFill>
                <a:latin typeface="Calibri"/>
              </a:rPr>
              <a:t><![CDATA[Low (G1)]]></a:t>
            </a:r>
            <a:br/>
            <a:r>
              <a:rPr lang="en-US" strike="noStrike" sz="1400" spc="0" u="none" cap="none">
                <a:solidFill>
                  <a:srgbClr val="1E293B">
                    <a:alpha val="100000"/>
                  </a:srgbClr>
                </a:solidFill>
                <a:latin typeface="Calibri"/>
              </a:rPr>
              <a:t><![CDATA[Extracompartmental (T2)]]></a:t>
            </a:r>
            <a:br/>
            <a:r>
              <a:rPr lang="en-US" strike="noStrike" sz="1400" spc="0" u="none" cap="none">
                <a:solidFill>
                  <a:srgbClr val="1E293B">
                    <a:alpha val="100000"/>
                  </a:srgbClr>
                </a:solidFill>
                <a:latin typeface="Calibri"/>
              </a:rPr>
              <a:t><![CDATA[N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a:t>
            </a:r>
            <a:br/>
            <a:r>
              <a:rPr lang="en-US" strike="noStrike" sz="1400" spc="0" u="none" cap="none">
                <a:solidFill>
                  <a:srgbClr val="1E293B">
                    <a:alpha val="100000"/>
                  </a:srgbClr>
                </a:solidFill>
                <a:latin typeface="Calibri"/>
              </a:rPr>
              <a:t><![CDATA[High (G2)]]></a:t>
            </a:r>
            <a:br/>
            <a:r>
              <a:rPr lang="en-US" strike="noStrike" sz="1400" spc="0" u="none" cap="none">
                <a:solidFill>
                  <a:srgbClr val="1E293B">
                    <a:alpha val="100000"/>
                  </a:srgbClr>
                </a:solidFill>
                <a:latin typeface="Calibri"/>
              </a:rPr>
              <a:t><![CDATA[Intracompartmental]]></a:t>
            </a:r>
            <a:br/>
            <a:r>
              <a:rPr lang="en-US" strike="noStrike" sz="1400" spc="0" u="none" cap="none">
                <a:solidFill>
                  <a:srgbClr val="1E293B">
                    <a:alpha val="100000"/>
                  </a:srgbClr>
                </a:solidFill>
                <a:latin typeface="Calibri"/>
              </a:rPr>
              <a:t><![CDATA[N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B]]></a:t>
            </a:r>
            <a:br/>
            <a:r>
              <a:rPr lang="en-US" strike="noStrike" sz="1400" spc="0" u="none" cap="none">
                <a:solidFill>
                  <a:srgbClr val="1E293B">
                    <a:alpha val="100000"/>
                  </a:srgbClr>
                </a:solidFill>
                <a:latin typeface="Calibri"/>
              </a:rPr>
              <a:t><![CDATA[High (G2)]]></a:t>
            </a:r>
            <a:br/>
            <a:r>
              <a:rPr lang="en-US" strike="noStrike" sz="1400" spc="0" u="none" cap="none">
                <a:solidFill>
                  <a:srgbClr val="1E293B">
                    <a:alpha val="100000"/>
                  </a:srgbClr>
                </a:solidFill>
                <a:latin typeface="Calibri"/>
              </a:rPr>
              <a:t><![CDATA[Extracompartmental]]></a:t>
            </a:r>
            <a:br/>
            <a:r>
              <a:rPr lang="en-US" strike="noStrike" sz="1400" spc="0" u="none" cap="none">
                <a:solidFill>
                  <a:srgbClr val="1E293B">
                    <a:alpha val="100000"/>
                  </a:srgbClr>
                </a:solidFill>
                <a:latin typeface="Calibri"/>
              </a:rPr>
              <a:t><![CDATA[N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Any]]></a:t>
            </a:r>
            <a:br/>
            <a:r>
              <a:rPr lang="en-US" strike="noStrike" sz="1400" spc="0" u="none" cap="none">
                <a:solidFill>
                  <a:srgbClr val="1E293B">
                    <a:alpha val="100000"/>
                  </a:srgbClr>
                </a:solidFill>
                <a:latin typeface="Calibri"/>
              </a:rPr>
              <a:t><![CDATA[Any]]></a:t>
            </a:r>
            <a:br/>
            <a:r>
              <a:rPr lang="en-US" strike="noStrike" sz="1400" spc="0" u="none" cap="none">
                <a:solidFill>
                  <a:srgbClr val="1E293B">
                    <a:alpha val="100000"/>
                  </a:srgbClr>
                </a:solidFill>
                <a:latin typeface="Calibri"/>
              </a:rPr>
              <a:t><![CDATA[Metastases pres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nventional osteosarcomas present as Stage IIB — high-grade, extracompartmental (soft tissue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neking Stage III (metastatic): 5-year survival approximately 20–30% with aggressive treatment including metastasec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 Chemotherapy]]></a:t>
            </a:r>
            <a:br/>
            <a:br/>
            <a:r>
              <a:rPr lang="en-US" strike="noStrike" sz="1400" spc="0" u="none" cap="none">
                <a:solidFill>
                  <a:srgbClr val="1E293B">
                    <a:alpha val="100000"/>
                  </a:srgbClr>
                </a:solidFill>
                <a:latin typeface="Calibri"/>
              </a:rPr>
              <a:t><![CDATA[Standard protocol: neoadjuvant chemotherapy → surgery → adjuvant chemotherapy (MAP protocol — Methotrexate, Adriamycin/doxorubicin, Cisplat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oadjuvant (pre-operative) chemotherapy: 8–12 weeks before surgery — reduces tumour size, facilitates limb salvage, treats micrometastases, allows assessment of chemotherapy respon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logical response to neoadjuvant chemotherapy (Huvos grading): most important prognostic factor after sta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uvos AG. Bone Tumors: Diagnosis, Treatment, and Prognosis. 2nd Edition. Saunders, 1991.]]></a:t>
            </a:r>
            <a:br/>
            <a:r>
              <a:rPr lang="en-US" strike="noStrike" sz="1200" spc="0" u="none" cap="none">
                <a:solidFill>
                  <a:srgbClr val="1E293B">
                    <a:alpha val="100000"/>
                  </a:srgbClr>
                </a:solidFill>
                <a:latin typeface="Calibri"/>
              </a:rPr>
              <a:t><![CDATA[Enneking WF, Spanier SS, Goodman MA. A system for the surgical staging of musculoskeletal sarcoma. Clin Orthop Relat Res. 1980;153:106–120.]]></a:t>
            </a:r>
            <a:br/>
            <a:r>
              <a:rPr lang="en-US" strike="noStrike" sz="1200" spc="0" u="none" cap="none">
                <a:solidFill>
                  <a:srgbClr val="1E293B">
                    <a:alpha val="100000"/>
                  </a:srgbClr>
                </a:solidFill>
                <a:latin typeface="Calibri"/>
              </a:rPr>
              <a:t><![CDATA[Rosen G et al. Preoperative chemotherapy for osteogenic sarcoma. Cancer. 1982;49(6):1221–1230.]]></a:t>
            </a:r>
            <a:br/>
            <a:r>
              <a:rPr lang="en-US" strike="noStrike" sz="1200" spc="0" u="none" cap="none">
                <a:solidFill>
                  <a:srgbClr val="1E293B">
                    <a:alpha val="100000"/>
                  </a:srgbClr>
                </a:solidFill>
                <a:latin typeface="Calibri"/>
              </a:rPr>
              <a:t><![CDATA[Bacci G et al. Long-term outcome for patients with nonmetastatic osteosarcoma of the extremity. Cancer. 2006;106(6):1234–1242.]]></a:t>
            </a:r>
            <a:br/>
            <a:r>
              <a:rPr lang="en-US" strike="noStrike" sz="1200" spc="0" u="none" cap="none">
                <a:solidFill>
                  <a:srgbClr val="1E293B">
                    <a:alpha val="100000"/>
                  </a:srgbClr>
                </a:solidFill>
                <a:latin typeface="Calibri"/>
              </a:rPr>
              <a:t><![CDATA[Meyers PA et al. Osteosarcoma: a randomised prospective trial of the addition of ifosfamide and/or muramyl tripeptide to cisplatin, doxorubicin, and high-dose methotrexate. J Clin Oncol. 2005.]]></a:t>
            </a:r>
            <a:br/>
            <a:r>
              <a:rPr lang="en-US" strike="noStrike" sz="1200" spc="0" u="none" cap="none">
                <a:solidFill>
                  <a:srgbClr val="1E293B">
                    <a:alpha val="100000"/>
                  </a:srgbClr>
                </a:solidFill>
                <a:latin typeface="Calibri"/>
              </a:rPr>
              <a:t><![CDATA[Link MP et al. The effect of adjuvant chemotherapy on relapse-free survival in patients with osteos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High‑grade intramedullary osteosarcoma affects metaphyses of long bones in adolescents (distal femur, proximal tibia, proximal humerus). Workup: **X‑rays**, **MRI with contrast** of entire bone, **CT chest**, and **bone scan/PET‑CT**; labs (ALP, LDH). Biopsy: **planned by treating team** along resection plane to avoid contaminating compartments. Standard treatment: **neoadjuvant chemotherapy (MAP)** → **wide resection** with limb‑salvage reconstruction where feasible → **adjuvant chemotherapy**. Prognostic factors: histologic response to chemo (>90% necrosis), absence of metastasis, negative margins.]]>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steosarcoma — Workup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Osteosarcoma is the most common primary malignant bone tumour, excluding multiple myeloma and lymphoma. It is a high-grade spindle cell sarcoma that produces osteoid or immature bone directly from tumour cells. Despite its relative rarity, osteosarcoma disproportionately affects children and young adults and is associated with significant morbidity and mortality. Modern multimodal treatment — combining chemotherapy and limb-salvage surgery — has transformed survival from less than 20% to approximately 70% for localised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3 per million per year; bimodal age distribution — first peak in adolescence (10–20 years, 75% of cases); second smaller peak in elderly (>65 years, often secondary to Paget disease or radiation)]]>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e:female ratio: 1.5:1 in primary osteosarc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locations: distal femur (40%), proximal tibia (20%), proximal humerus (10%) — all metaphyseal regions of fastest growth (growth plate equival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umour arises in the metaphysis in 90% of cases — the zone of most active bone remodel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rapid bone growth (adolescent growth spurt), prior radiation, Paget disease, hereditary retinoblastoma (Rb gene mutation), Li-Fraumeni syndrome (p53 mutation), Rothmund-Thomson syndr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important prognostic factor: presence of metastases at diagnosis — 15–20% of patients have detectable metastases at presentation; lungs are the most common site (85–90%); skip lesions in same bone in 1–3%]]></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logical Subtypes]]></a:t>
            </a:r>
            <a:br/>
            <a:br/>
            <a:br/>
            <a:br/>
            <a:br/>
            <a:r>
              <a:rPr lang="en-US" strike="noStrike" sz="1400" spc="0" u="none" cap="none">
                <a:solidFill>
                  <a:srgbClr val="1E293B">
                    <a:alpha val="100000"/>
                  </a:srgbClr>
                </a:solidFill>
                <a:latin typeface="Calibri"/>
              </a:rPr>
              <a:t><![CDATA[Subtype]]></a:t>
            </a:r>
            <a:b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Features]]></a:t>
            </a:r>
            <a:br/>
            <a:r>
              <a:rPr lang="en-US" strike="noStrike" sz="1400" spc="0" u="none" cap="none">
                <a:solidFill>
                  <a:srgbClr val="1E293B">
                    <a:alpha val="100000"/>
                  </a:srgbClr>
                </a:solidFill>
                <a:latin typeface="Calibri"/>
              </a:rPr>
              <a:t><![CDATA[Pro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ventional (osteoblastic, chondroblastic, fibroblastic)]]></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Most common (80%); intramedullary; produces osteoid]]></a:t>
            </a:r>
            <a:br/>
            <a:r>
              <a:rPr lang="en-US" strike="noStrike" sz="1400" spc="0" u="none" cap="none">
                <a:solidFill>
                  <a:srgbClr val="1E293B">
                    <a:alpha val="100000"/>
                  </a:srgbClr>
                </a:solidFill>
                <a:latin typeface="Calibri"/>
              </a:rPr>
              <a:t><![CDATA[65–70% 5-year survival with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langiectatic]]></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Blood-filled cavities; may mimic ABC; lytic on X-ray]]></a:t>
            </a:r>
            <a:br/>
            <a:r>
              <a:rPr lang="en-US" strike="noStrike" sz="1400" spc="0" u="none" cap="none">
                <a:solidFill>
                  <a:srgbClr val="1E293B">
                    <a:alpha val="100000"/>
                  </a:srgbClr>
                </a:solidFill>
                <a:latin typeface="Calibri"/>
              </a:rPr>
              <a:t><![CDATA[Similar to conventional with good chemo respon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osteal]]></a:t>
            </a:r>
            <a:br/>
            <a:r>
              <a:rPr lang="en-US" strike="noStrike" sz="1400" spc="0" u="none" cap="none">
                <a:solidFill>
                  <a:srgbClr val="1E293B">
                    <a:alpha val="100000"/>
                  </a:srgbClr>
                </a:solidFill>
                <a:latin typeface="Calibri"/>
              </a:rPr>
              <a:t><![CDATA[Low]]></a:t>
            </a:r>
            <a:br/>
            <a:r>
              <a:rPr lang="en-US" strike="noStrike" sz="1400" spc="0" u="none" cap="none">
                <a:solidFill>
                  <a:srgbClr val="1E293B">
                    <a:alpha val="100000"/>
                  </a:srgbClr>
                </a:solidFill>
                <a:latin typeface="Calibri"/>
              </a:rPr>
              <a:t><![CDATA[Surface tumour; posterior distal femur; dense sclerotic; does NOT invade medulla early]]></a:t>
            </a:r>
            <a:br/>
            <a:r>
              <a:rPr lang="en-US" strike="noStrike" sz="1400" spc="0" u="none" cap="none">
                <a:solidFill>
                  <a:srgbClr val="1E293B">
                    <a:alpha val="100000"/>
                  </a:srgbClr>
                </a:solidFill>
                <a:latin typeface="Calibri"/>
              </a:rPr>
              <a:t><![CDATA[Excellent (>90%); wide excision without chemotherapy]]>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a:t>
            </a:r>
            <a:br/>
            <a:r>
              <a:rPr lang="en-US" strike="noStrike" sz="1400" spc="0" u="none" cap="none">
                <a:solidFill>
                  <a:srgbClr val="1E293B">
                    <a:alpha val="100000"/>
                  </a:srgbClr>
                </a:solidFill>
                <a:latin typeface="Calibri"/>
              </a:rPr>
              <a:t><![CDATA[Intermediate]]></a:t>
            </a:r>
            <a:br/>
            <a:r>
              <a:rPr lang="en-US" strike="noStrike" sz="1400" spc="0" u="none" cap="none">
                <a:solidFill>
                  <a:srgbClr val="1E293B">
                    <a:alpha val="100000"/>
                  </a:srgbClr>
                </a:solidFill>
                <a:latin typeface="Calibri"/>
              </a:rPr>
              <a:t><![CDATA[Surface tumour; diaphysis; chondroblastic differentiation; sunburst periosteal reaction]]></a:t>
            </a:r>
            <a:br/>
            <a:r>
              <a:rPr lang="en-US" strike="noStrike" sz="1400" spc="0" u="none" cap="none">
                <a:solidFill>
                  <a:srgbClr val="1E293B">
                    <a:alpha val="100000"/>
                  </a:srgbClr>
                </a:solidFill>
                <a:latin typeface="Calibri"/>
              </a:rPr>
              <a:t><![CDATA[Better than conventional; chemotherapy deb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mall cell]]></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Mimics Ewing sarcoma; small round cells + osteoid]]></a:t>
            </a:r>
            <a:br/>
            <a:r>
              <a:rPr lang="en-US" strike="noStrike" sz="1400" spc="0" u="none" cap="none">
                <a:solidFill>
                  <a:srgbClr val="1E293B">
                    <a:alpha val="100000"/>
                  </a:srgbClr>
                </a:solidFill>
                <a:latin typeface="Calibri"/>
              </a:rPr>
              <a:t><![CDATA[Poor; treated as high-grade convention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ary (Paget, radiation)]]></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Elderly; poor chemotherapy tolerance]]></a:t>
            </a:r>
            <a:br/>
            <a:r>
              <a:rPr lang="en-US" strike="noStrike" sz="1400" spc="0" u="none" cap="none">
                <a:solidFill>
                  <a:srgbClr val="1E293B">
                    <a:alpha val="100000"/>
                  </a:srgbClr>
                </a:solidFill>
                <a:latin typeface="Calibri"/>
              </a:rPr>
              <a:t><![CDATA[Very poor (<2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Examination]]></a:t>
            </a:r>
            <a:br/>
            <a:br/>
            <a:r>
              <a:rPr lang="en-US" strike="noStrike" sz="1400" spc="0" u="none" cap="none">
                <a:solidFill>
                  <a:srgbClr val="1E293B">
                    <a:alpha val="100000"/>
                  </a:srgbClr>
                </a:solidFill>
                <a:latin typeface="Calibri"/>
              </a:rPr>
              <a:t><![CDATA[Symptoms: progressive, worsening bone pain — initially activity-related, becomes constant including at night; swelling over the affected area; limited joint movement; pathological fracture in approximately 5–10% at pres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ight pain and rest pain in an adolescent with a metaphyseal bone lesion = osteosarcoma until proven otherw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firm, tender, warm swelling over metaphysis; overlying skin may have dilated veins; joint effusion if tumour approaches articular surface; assess neurovascular status of the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ulmonary symptoms: cough, haemoptysis in advanced pulmonary metastases — rare at presentation but important to scre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2">
  <a:themeElements>
    <a:clrScheme name="Theme9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2026-05-01T20:23:13Z</dcterms:created>
  <dcterms:modified xsi:type="dcterms:W3CDTF">2026-05-01T20:23:13Z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