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5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Diagnosis & Treat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osteosarcoma]]></a:t>
            </a:r>
            <a:br/>
            <a:r>
              <a:rPr lang="en-US" strike="noStrike" sz="1400" spc="0" u="none" cap="none">
                <a:solidFill>
                  <a:srgbClr val="1E293B">
                    <a:alpha val="100000"/>
                  </a:srgbClr>
                </a:solidFill>
                <a:latin typeface="Calibri"/>
              </a:rPr>
              <a:t><![CDATA[~5–6%]]></a:t>
            </a:r>
            <a:br/>
            <a:r>
              <a:rPr lang="en-US" strike="noStrike" sz="1400" spc="0" u="none" cap="none">
                <a:solidFill>
                  <a:srgbClr val="1E293B">
                    <a:alpha val="100000"/>
                  </a:srgbClr>
                </a:solidFill>
                <a:latin typeface="Calibri"/>
              </a:rPr>
              <a:t><![CDATA[Arises from Paget`s disease, prior irradiation, or bone infarct; elderly patients; axial skeleton more often involved; very poor prognosis]]></a:t>
            </a:r>
            <a:br/>
            <a:r>
              <a:rPr lang="en-US" strike="noStrike" sz="1400" spc="0" u="none" cap="none">
                <a:solidFill>
                  <a:srgbClr val="1E293B">
                    <a:alpha val="100000"/>
                  </a:srgbClr>
                </a:solidFill>
                <a:latin typeface="Calibri"/>
              </a:rPr>
              <a:t><![CDATA[5-year survival ~15–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History: persistent pain around the knee (or other affected site) — initially activity-related but becoming constant and nocturnal; swelling of the limb (palpable mass); the pain does not respond to NSAIDs (unlike osteoid osteoma); pathological fracture as the presenting feature in approximately 5–10% of cases; systemic symptoms (weight loss, fatigue, fever) are uncommon in localised osteosarcoma but may be present with metastat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 firm, tender mass over the affected bone; warmth and erythema of the overlying skin (due to increased vascularity of the tumour); restricted adjacent joint motion; the knee or hip is the most commonly affected joint; lymphadenopathy is rare (osteosarcoma spreads haematogenously to the lungs — lymph node metastases are uncommon); assess the neurovascular status of the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LP) and LDH: elevated ALP and LDH are associated with osteosarcoma; elevated LDH is an independent adverse prognostic factor; these markers are not diagnostic but are used for monitoring response to chemotherapy and detecting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 Staging]]></a:t>
            </a:r>
            <a:br/>
            <a:br/>
            <a:r>
              <a:rPr lang="en-US" strike="noStrike" sz="1400" spc="0" u="none" cap="none">
                <a:solidFill>
                  <a:srgbClr val="1E293B">
                    <a:alpha val="100000"/>
                  </a:srgbClr>
                </a:solidFill>
                <a:latin typeface="Calibri"/>
              </a:rPr>
              <a:t><![CDATA[Plain radiographs: the first investigation; the classic features of conventional osteosarcoma on X-ray — (1) mixed lytic and sclerotic lesion arising in the metaphysis; (2) Codman`s triangle — a triangular elevation of the periosteum at the margin of the tumour, representing reactive periosteum lifted by the expanding tumour; (3) sunburst pattern — spiculated periosteal new bone radiating perpendicular to the cortex along the fibrous septa; (4) cortical destruction and soft tissue mass; these features together are highly suggestive of osteosarcoma; however, plain X-ray alone is not diagnostic and must be followed by MRI an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local staging; defines the intramedullary extent (including skip metastases — separate foci within the same bone or an adjacent bone), cortical breakthrough, soft tissue extension, and proximity to the neurovascular bundle; gadolinium enhancement maps the most viable tumour tissue (guides biopsy to the most representativ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workup: (1) local MRI (with and without contrast); (2) CT chest (lung metastases are the primary site of distant spread — present in approximately 15–20% at diagnosis; multiple bilateral pulmonary nodules are the typical appearance); (3) bone scan or PET-CT (for skip metastases and distant bone metastases); (4) CT-guided core needle biopsy (performed at the specialist tumour centre — see biopsy principles); (5) blood: FBC, LFTs, ALP, LDH, CRP, renal function (for chemotherap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tage IIA (high-grade, intracompartmental — within the bone and adjacent soft tissue compartment); Stage IIB (high-grade, extracompartmental — beyond the compartment boundary); Stage III (any grade with regional or distant metastases); conventional osteosarcoma is typically IIB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Neoadjuvant (pre-operative) chemotherapy: the MAP protocol is the international standard — high-dose Methotrexate (with leucovorin rescue) + Adriamycin (doxorubicin) + cisPlatin; typically 3 cycles pre-operatively over 9–10 weeks; neoadjuvant chemotherapy allows: (1) treatment of micrometastatic disease; (2) tumour shrinkage (improving surgical margins); (3) assessment of tumour response (Huvos grade — histological necrosis of the resected specimen is the most important prognostic factor); (4) downstaging the soft tissue component; osteosarcoma chemosensitivity is high — approximately 60–70% of patients are `good responders` (Huvos Grade III/IV — >90%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treated on neoadjuvant cooperative osteosarcoma study group protocols. J Clin Oncol. 2002;20(3):776–790.]]></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Grimer RJ. Surgical options for children with osteosarcoma. Lancet Oncol. 2005.]]></a:t>
            </a:r>
            <a:br/>
            <a:r>
              <a:rPr lang="en-US" strike="noStrike" sz="1200" spc="0" u="none" cap="none">
                <a:solidFill>
                  <a:srgbClr val="1E293B">
                    <a:alpha val="100000"/>
                  </a:srgbClr>
                </a:solidFill>
                <a:latin typeface="Calibri"/>
              </a:rPr>
              <a:t><![CDATA[Marina NM et al. Comparison of MAPIE versus MAP in patients with a poor response to preoperative chemotherapy for newly diagnosed high-grade osteosarcoma (EURAMOS-1). Lancet Oncol. 2016.]]></a:t>
            </a:r>
            <a:br/>
            <a:r>
              <a:rPr lang="en-US" strike="noStrike" sz="1200" spc="0" u="none" cap="none">
                <a:solidFill>
                  <a:srgbClr val="1E293B">
                    <a:alpha val="100000"/>
                  </a:srgbClr>
                </a:solidFill>
                <a:latin typeface="Calibri"/>
              </a:rPr>
              <a:t><![CDATA[Provisor AJ et al. Treatment of nonmetast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bone tumor in adolescents (after myeloma overall). Sites: metaphysis of long bones—distal femur, proximal tibia, proximal humerus. X‑ray: sunburst periosteal reaction, Codman triangle, mixed lytic–sclerotic lesion. Work‑up: MRI for local staging, CT chest for metastasis, bone scan for skip lesions. Treatment: neoadjuvant chemotherapy → wide resection/limb salvage/rotationplasty → adjuvant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Diagnosis & Treat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accounting for approximately 35% of all primary bone sarcomas. It is a high-grade tumour characterised by the production of osteoid or immature bone by malignant stromal cells. Osteosarcoma predominantly affects adolescents and young adults (the classic bimodal peak is adolescent and elderly), arises in the metaphysis of long bones around the knee in the majority of cases, and is treated with a combination of neoadjuvant chemotherapy and wide surgical resection. Understanding the diagnosis, staging, management, and prognostic factors is essential for the orthopaedic trainee and consul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3–5 per million per year; bimodal age distribution — primary peak in adolescence (10–20 years — during the rapid bone growth phase; male predominance 1.5:1); secondary peak in the elderly (6th–7th decade — associated with Paget`s disease, prior irradiation, or other predisposing conditions); the distal femur is the single most common site (approximately 30%), followed by the proximal tibia (approximately 15%) and proximal humerus (approximately 10%); approximately 80–85% arise in the appendicular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aget`s disease of bone (sarcomatous transformation occurs in approximately 1% — secondary osteosarcoma in elderly); prior irradiation (post-radiation sarcoma — develops 5–30 years after radiotherapy); hereditary retinoblastoma (RB1 gene mutation — both retinoblastoma and osteosarcoma are driven by RB1 loss of function); Li-Fraumeni syndrome (TP53 mutation); Rothmund-Thomson syndrome; bone infarcts; fibrous dysplasia (ra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biology: loss of tumour suppressor genes — RB1 (retinoblastoma gene; located on chromosome 13q14) and TP53 (p53 gene) are the most important drivers; both are involved in cell cycle regulation; amplification of MDM2 (antagonises p53) is found in secondary osteosarcoma (Paget`s-related); the complex, highly rearranged karyotype of osteosarcoma makes targeted molecular therapy challe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intramedullary high-grade)]]></a:t>
            </a:r>
            <a:br/>
            <a:r>
              <a:rPr lang="en-US" strike="noStrike" sz="1400" spc="0" u="none" cap="none">
                <a:solidFill>
                  <a:srgbClr val="1E293B">
                    <a:alpha val="100000"/>
                  </a:srgbClr>
                </a:solidFill>
                <a:latin typeface="Calibri"/>
              </a:rPr>
              <a:t><![CDATA[~80% of all osteosarcomas]]></a:t>
            </a:r>
            <a:br/>
            <a:r>
              <a:rPr lang="en-US" strike="noStrike" sz="1400" spc="0" u="none" cap="none">
                <a:solidFill>
                  <a:srgbClr val="1E293B">
                    <a:alpha val="100000"/>
                  </a:srgbClr>
                </a:solidFill>
                <a:latin typeface="Calibri"/>
              </a:rPr>
              <a:t><![CDATA[Osteoblastic (most common — dense sclerotic matrix); chondroblastic (cartilaginous component — lower chemosensitivity); fibroblastic (fibrous stroma — intermediate chemosensitivity); metaphysis of long bones; Codman`s triangle + sunburst pattern on X-ray]]></a:t>
            </a:r>
            <a:br/>
            <a:r>
              <a:rPr lang="en-US" strike="noStrike" sz="1400" spc="0" u="none" cap="none">
                <a:solidFill>
                  <a:srgbClr val="1E293B">
                    <a:alpha val="100000"/>
                  </a:srgbClr>
                </a:solidFill>
                <a:latin typeface="Calibri"/>
              </a:rPr>
              <a:t><![CDATA[5-year survival ~70% (localised) / ~20–30% (meta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 osteosarcoma]]></a:t>
            </a:r>
            <a:br/>
            <a:r>
              <a:rPr lang="en-US" strike="noStrike" sz="1400" spc="0" u="none" cap="none">
                <a:solidFill>
                  <a:srgbClr val="1E293B">
                    <a:alpha val="100000"/>
                  </a:srgbClr>
                </a:solidFill>
                <a:latin typeface="Calibri"/>
              </a:rPr>
              <a:t><![CDATA[~4–5%]]></a:t>
            </a:r>
            <a:br/>
            <a:r>
              <a:rPr lang="en-US" strike="noStrike" sz="1400" spc="0" u="none" cap="none">
                <a:solidFill>
                  <a:srgbClr val="1E293B">
                    <a:alpha val="100000"/>
                  </a:srgbClr>
                </a:solidFill>
                <a:latin typeface="Calibri"/>
              </a:rPr>
              <a:t><![CDATA[Low-grade; arises on the posterior cortex of the distal femur; densely mineralised; often wraps around the bone; can be mistaken for myositis ossificans; skip metastases are rare]]></a:t>
            </a:r>
            <a:br/>
            <a:r>
              <a:rPr lang="en-US" strike="noStrike" sz="1400" spc="0" u="none" cap="none">
                <a:solidFill>
                  <a:srgbClr val="1E293B">
                    <a:alpha val="100000"/>
                  </a:srgbClr>
                </a:solidFill>
                <a:latin typeface="Calibri"/>
              </a:rPr>
              <a:t><![CDATA[Excellent — 5-year survival >90% with wide resection; chemotherapy not always required for pure low-grade parosteal]]>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osteosarcoma]]></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Intermediate grade; diaphysis; predominantly chondroblastic; sunburst pattern on the cortical surface]]></a:t>
            </a:r>
            <a:br/>
            <a:r>
              <a:rPr lang="en-US" strike="noStrike" sz="1400" spc="0" u="none" cap="none">
                <a:solidFill>
                  <a:srgbClr val="1E293B">
                    <a:alpha val="100000"/>
                  </a:srgbClr>
                </a:solidFill>
                <a:latin typeface="Calibri"/>
              </a:rPr>
              <a:t><![CDATA[Intermediate prognosis; chemotherapy ± wide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 osteosarcoma]]></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High-grade; predominantly lytic (can mimic aneurysmal bone cyst on imaging — blood-filled spaces); minimal matrix production; very aggressive; high chemosensitivity]]></a:t>
            </a:r>
            <a:br/>
            <a:r>
              <a:rPr lang="en-US" strike="noStrike" sz="1400" spc="0" u="none" cap="none">
                <a:solidFill>
                  <a:srgbClr val="1E293B">
                    <a:alpha val="100000"/>
                  </a:srgbClr>
                </a:solidFill>
                <a:latin typeface="Calibri"/>
              </a:rPr>
              <a:t><![CDATA[Similar to conventional high-grade with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2026-06-16T05:04:45Z</dcterms:created>
  <dcterms:modified xsi:type="dcterms:W3CDTF">2026-06-16T05:04:45Z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