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Fractures — Tension Band Wi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principle converts tensile forces acting on the anterior surface of the patella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wires placed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br/>
            <a:r>
              <a:rPr lang="en-US" strike="noStrike" sz="1400" spc="0" u="none" cap="none">
                <a:solidFill>
                  <a:srgbClr val="1E293B">
                    <a:alpha val="100000"/>
                  </a:srgbClr>
                </a:solidFill>
                <a:latin typeface="Calibri"/>
              </a:rPr>
              <a:t><![CDATA[Midline anterior kne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ification of fixati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follow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a:t>
            </a:r>
            <a:br/>
            <a:r>
              <a:rPr lang="en-US" strike="noStrike" sz="1400" spc="0" u="none" cap="none">
                <a:solidFill>
                  <a:srgbClr val="1E293B">
                    <a:alpha val="100000"/>
                  </a:srgbClr>
                </a:solidFill>
                <a:latin typeface="Calibri"/>
              </a:rPr>
              <a:t><![CDATA[U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a:t>
            </a:r>
            <a:br/>
            <a:r>
              <a:rPr lang="en-US" strike="noStrike" sz="1400" spc="0" u="none" cap="none">
                <a:solidFill>
                  <a:srgbClr val="1E293B">
                    <a:alpha val="100000"/>
                  </a:srgbClr>
                </a:solidFill>
                <a:latin typeface="Calibri"/>
              </a:rPr>
              <a:t><![CDATA[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patellectomy]]></a:t>
            </a:r>
            <a:br/>
            <a:r>
              <a:rPr lang="en-US" strike="noStrike" sz="1400" spc="0" u="none" cap="none">
                <a:solidFill>
                  <a:srgbClr val="1E293B">
                    <a:alpha val="100000"/>
                  </a:srgbClr>
                </a:solidFill>
                <a:latin typeface="Calibri"/>
              </a:rPr>
              <a:t><![CDATA[Severely comminuted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knee extension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Patella fractures account for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straight leg raise indicates extensor mechanism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is standard treatment for transver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atella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Fractures — Tension Band Wi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displaced transverse fractures with intact extensor. Principle: converts tensile quadriceps force into compression at fracture site. Technique: 2 parallel K-wires + figure-of-8 SS wire. Avoid in comminution → partial patellectomy/plate fixation. Complications: hardware prominence, migra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atella fractures account for approximately 1% of all skeletal fractures and commonly occur following direct trauma to the anterior aspect of the knee or sudden contraction of the quadriceps muscle. The patella plays a crucial role in the knee extensor mechanism and increases the mechanical efficiency of the quadriceps muscle by acting as a lever 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patella is embedded within the quadriceps tendon proximally and the patellar tendon distally, fractures of the patella can disrupt the extensor mechanism of the knee. Restoration of this mechanism is the primary goal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is the most commonly used surgical technique for displaced transverse fractures of the patella. The tension band principle converts tensile forces generated by the quadriceps muscle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a]]></a:t>
            </a:r>
            <a:br/>
            <a:br/>
            <a:br/>
            <a:r>
              <a:rPr lang="en-US" strike="noStrike" sz="1400" spc="0" u="none" cap="none">
                <a:solidFill>
                  <a:srgbClr val="1E293B">
                    <a:alpha val="100000"/>
                  </a:srgbClr>
                </a:solidFill>
                <a:latin typeface="Calibri"/>
              </a:rPr>
              <a:t><![CDATA[The patella is the largest sesamoid bone in the body and is located within the quadriceps tendon. It articulates with the femoral trochlea and forms part of the kne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bone with base superior and apex inf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urface covered with thick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bedded within quadriceps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ttaches distally to tibial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improves the mechanical advantage of the quadriceps muscle and increases knee extension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br/>
            <a:br/>
            <a:br/>
            <a:r>
              <a:rPr lang="en-US" strike="noStrike" sz="1400" spc="0" u="none" cap="none">
                <a:solidFill>
                  <a:srgbClr val="1E293B">
                    <a:alpha val="100000"/>
                  </a:srgbClr>
                </a:solidFill>
                <a:latin typeface="Calibri"/>
              </a:rPr>
              <a:t><![CDATA[The patella receives blood supply from the genicular arterial network surrounding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enicular art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enicular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recurrent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is blood supply may contribute to delayed union or nonunion follow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Patella fractures typically occur through two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such as fall onto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y due to sudden quadriceps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often produces comminuted fractures, whereas indirect injuries frequently produc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Patella fractures may be classified based on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fracture]]></a:t>
            </a:r>
            <a:br/>
            <a:r>
              <a:rPr lang="en-US" strike="noStrike" sz="1400" spc="0" u="none" cap="none">
                <a:solidFill>
                  <a:srgbClr val="1E293B">
                    <a:alpha val="100000"/>
                  </a:srgbClr>
                </a:solidFill>
                <a:latin typeface="Calibri"/>
              </a:rPr>
              <a:t><![CDATA[Most common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 fracture]]></a:t>
            </a:r>
            <a:br/>
            <a:r>
              <a:rPr lang="en-US" strike="noStrike" sz="1400" spc="0" u="none" cap="none">
                <a:solidFill>
                  <a:srgbClr val="1E293B">
                    <a:alpha val="100000"/>
                  </a:srgbClr>
                </a:solidFill>
                <a:latin typeface="Calibri"/>
              </a:rPr>
              <a:t><![CDATA[Multipl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fracture]]></a:t>
            </a:r>
            <a:br/>
            <a:r>
              <a:rPr lang="en-US" strike="noStrike" sz="1400" spc="0" u="none" cap="none">
                <a:solidFill>
                  <a:srgbClr val="1E293B">
                    <a:alpha val="100000"/>
                  </a:srgbClr>
                </a:solidFill>
                <a:latin typeface="Calibri"/>
              </a:rPr>
              <a:t><![CDATA[Split through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fracture]]></a:t>
            </a:r>
            <a:br/>
            <a:r>
              <a:rPr lang="en-US" strike="noStrike" sz="1400" spc="0" u="none" cap="none">
                <a:solidFill>
                  <a:srgbClr val="1E293B">
                    <a:alpha val="100000"/>
                  </a:srgbClr>
                </a:solidFill>
                <a:latin typeface="Calibri"/>
              </a:rPr>
              <a:t><![CDATA[Involves articul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Anterior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extending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defect in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perform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knee extension indicates disruption of the extensor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yline (sunrise)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displacement and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2026-03-17T01:57:20Z</dcterms:created>
  <dcterms:modified xsi:type="dcterms:W3CDTF">2026-03-17T01:57:20Z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