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297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ar Tendon-Bearing Cast – Principles, Technique and Functional Treatment of Tibial Fractur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patellar tendon-bearing cast is a functional below-knee cast used mainly in selected tibial shaft fractures to permit knee movement and controlled weight bearing while maintaining fracture support. Its biomechanical principle is partial redistribution of axial load through the patellar tendon region, proximal tibial contours and circumferential soft-tissue compression rather than complete unloading of the tibia. The technique requires careful proximal moulding, protection of pressure-sensitive areas such as the fibular head, and preservation of acceptable fracture alignment. PTB casting supports secondary bone healing through relative stab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Bearing Cast – Principles, Technique and Clinical Applications]]></a:t>
            </a:r>
            <a:br/>
            <a:br/>
            <a:br/>
            <a:br/>
            <a:r>
              <a:rPr lang="en-US" strike="noStrike" sz="1400" spc="0" u="none" cap="none">
                <a:solidFill>
                  <a:srgbClr val="1E293B">
                    <a:alpha val="100000"/>
                  </a:srgbClr>
                </a:solidFill>
                <a:latin typeface="Calibri"/>
              </a:rPr>
              <a:t><![CDATA[The patellar tendon-bearing (PTB) cast, also called a]]></a:t>
            </a:r>
            <a:br/>
            <a:r>
              <a:rPr lang="en-US" strike="noStrike" sz="1400" spc="0" u="none" cap="none">
                <a:solidFill>
                  <a:srgbClr val="1E293B">
                    <a:alpha val="100000"/>
                  </a:srgbClr>
                </a:solidFill>
                <a:latin typeface="Calibri"/>
              </a:rPr>
              <a:t><![CDATA[Sarmiento cast in the context of functional treatment of tibial fractures,]]></a:t>
            </a:r>
            <a:br/>
            <a:r>
              <a:rPr lang="en-US" strike="noStrike" sz="1400" spc="0" u="none" cap="none">
                <a:solidFill>
                  <a:srgbClr val="1E293B">
                    <a:alpha val="100000"/>
                  </a:srgbClr>
                </a:solidFill>
                <a:latin typeface="Calibri"/>
              </a:rPr>
              <a:t><![CDATA[is a below-knee functional cast designed to permit knee movement and controlled weight bearing]]></a:t>
            </a:r>
            <a:br/>
            <a:r>
              <a:rPr lang="en-US" strike="noStrike" sz="1400" spc="0" u="none" cap="none">
                <a:solidFill>
                  <a:srgbClr val="1E293B">
                    <a:alpha val="100000"/>
                  </a:srgbClr>
                </a:solidFill>
                <a:latin typeface="Calibri"/>
              </a:rPr>
              <a:t><![CDATA[while reducing the load transmitted through the injured tib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like a conventional below-knee cast that primarily immobilises the limb, the PTB cast is]]></a:t>
            </a:r>
            <a:br/>
            <a:r>
              <a:rPr lang="en-US" strike="noStrike" sz="1400" spc="0" u="none" cap="none">
                <a:solidFill>
                  <a:srgbClr val="1E293B">
                    <a:alpha val="100000"/>
                  </a:srgbClr>
                </a:solidFill>
                <a:latin typeface="Calibri"/>
              </a:rPr>
              <a:t><![CDATA[carefully moulded around selected pressure-tolerant regions of the proximal leg. This allows]]></a:t>
            </a:r>
            <a:br/>
            <a:r>
              <a:rPr lang="en-US" strike="noStrike" sz="1400" spc="0" u="none" cap="none">
                <a:solidFill>
                  <a:srgbClr val="1E293B">
                    <a:alpha val="100000"/>
                  </a:srgbClr>
                </a:solidFill>
                <a:latin typeface="Calibri"/>
              </a:rPr>
              <a:t><![CDATA[a portion of axial load to be transferred through the patellar tendon region and proximal tibial]]></a:t>
            </a:r>
            <a:br/>
            <a:r>
              <a:rPr lang="en-US" strike="noStrike" sz="1400" spc="0" u="none" cap="none">
                <a:solidFill>
                  <a:srgbClr val="1E293B">
                    <a:alpha val="100000"/>
                  </a:srgbClr>
                </a:solidFill>
                <a:latin typeface="Calibri"/>
              </a:rPr>
              <a:t><![CDATA[contours rather than entirely through the tibial shaft and fracture si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became particularly important in the development of]]></a:t>
            </a:r>
            <a:br/>
            <a:r>
              <a:rPr lang="en-US" strike="noStrike" sz="1400" spc="0" u="none" cap="none">
                <a:solidFill>
                  <a:srgbClr val="1E293B">
                    <a:alpha val="100000"/>
                  </a:srgbClr>
                </a:solidFill>
                <a:latin typeface="Calibri"/>
              </a:rPr>
              <a:t><![CDATA[functional treatment of tibial shaft fractures, allowing earlier mobilisation]]></a:t>
            </a:r>
            <a:br/>
            <a:r>
              <a:rPr lang="en-US" strike="noStrike" sz="1400" spc="0" u="none" cap="none">
                <a:solidFill>
                  <a:srgbClr val="1E293B">
                    <a:alpha val="100000"/>
                  </a:srgbClr>
                </a:solidFill>
                <a:latin typeface="Calibri"/>
              </a:rPr>
              <a:t><![CDATA[and weight bearing in appropriately select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TB cast combines fracture support with functional rehabilitation: it aims to maintain acceptable alignment while permitting knee movement and controlled axial load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storical Concept – Sarmiento Functional Treatment]]></a:t>
            </a:r>
            <a:br/>
            <a:br/>
            <a:br/>
            <a:br/>
            <a:r>
              <a:rPr lang="en-US" strike="noStrike" sz="1400" spc="0" u="none" cap="none">
                <a:solidFill>
                  <a:srgbClr val="1E293B">
                    <a:alpha val="100000"/>
                  </a:srgbClr>
                </a:solidFill>
                <a:latin typeface="Calibri"/>
              </a:rPr>
              <a:t><![CDATA[Functional bracing of tibial fractures was popularised by]]></a:t>
            </a:r>
            <a:br/>
            <a:r>
              <a:rPr lang="en-US" strike="noStrike" sz="1400" spc="0" u="none" cap="none">
                <a:solidFill>
                  <a:srgbClr val="1E293B">
                    <a:alpha val="100000"/>
                  </a:srgbClr>
                </a:solidFill>
                <a:latin typeface="Calibri"/>
              </a:rPr>
              <a:t><![CDATA[Augusto Sarmiento. The concept challenged prolonged rigid immobilisation by]]></a:t>
            </a:r>
            <a:br/>
            <a:r>
              <a:rPr lang="en-US" strike="noStrike" sz="1400" spc="0" u="none" cap="none">
                <a:solidFill>
                  <a:srgbClr val="1E293B">
                    <a:alpha val="100000"/>
                  </a:srgbClr>
                </a:solidFill>
                <a:latin typeface="Calibri"/>
              </a:rPr>
              <a:t><![CDATA[demonstrating that selected tibial shaft fractures could heal while allowing controlled motion]]></a:t>
            </a:r>
            <a:br/>
            <a:r>
              <a:rPr lang="en-US" strike="noStrike" sz="1400" spc="0" u="none" cap="none">
                <a:solidFill>
                  <a:srgbClr val="1E293B">
                    <a:alpha val="100000"/>
                  </a:srgbClr>
                </a:solidFill>
                <a:latin typeface="Calibri"/>
              </a:rPr>
              <a:t><![CDATA[and progressive weight bear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TB cast may be used as an intermediate stage before conversion to a functional brace,]]></a:t>
            </a:r>
            <a:br/>
            <a:r>
              <a:rPr lang="en-US" strike="noStrike" sz="1400" spc="0" u="none" cap="none">
                <a:solidFill>
                  <a:srgbClr val="1E293B">
                    <a:alpha val="100000"/>
                  </a:srgbClr>
                </a:solidFill>
                <a:latin typeface="Calibri"/>
              </a:rPr>
              <a:t><![CDATA[particularly after initial swelling has subsided and the fracture has demonstrated sufficient]]></a:t>
            </a:r>
            <a:br/>
            <a:r>
              <a:rPr lang="en-US" strike="noStrike" sz="1400" spc="0" u="none" cap="none">
                <a:solidFill>
                  <a:srgbClr val="1E293B">
                    <a:alpha val="100000"/>
                  </a:srgbClr>
                </a:solidFill>
                <a:latin typeface="Calibri"/>
              </a:rPr>
              <a:t><![CDATA[early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fracture treatment is based on the principle that]]></a:t>
            </a:r>
            <a:br/>
            <a:r>
              <a:rPr lang="en-US" strike="noStrike" sz="1400" spc="0" u="none" cap="none">
                <a:solidFill>
                  <a:srgbClr val="1E293B">
                    <a:alpha val="100000"/>
                  </a:srgbClr>
                </a:solidFill>
                <a:latin typeface="Calibri"/>
              </a:rPr>
              <a:t><![CDATA[controlled loading and limited micromotion can stimulate secondary bone healing and callus formation,]]></a:t>
            </a:r>
            <a:br/>
            <a:r>
              <a:rPr lang="en-US" strike="noStrike" sz="1400" spc="0" u="none" cap="none">
                <a:solidFill>
                  <a:srgbClr val="1E293B">
                    <a:alpha val="100000"/>
                  </a:srgbClr>
                </a:solidFill>
                <a:latin typeface="Calibri"/>
              </a:rPr>
              <a:t><![CDATA[provided alignment remains accep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nciple of the PTB Cast]]></a:t>
            </a:r>
            <a:br/>
            <a:br/>
            <a:br/>
            <a:br/>
            <a:r>
              <a:rPr lang="en-US" strike="noStrike" sz="1400" spc="0" u="none" cap="none">
                <a:solidFill>
                  <a:srgbClr val="1E293B">
                    <a:alpha val="100000"/>
                  </a:srgbClr>
                </a:solidFill>
                <a:latin typeface="Calibri"/>
              </a:rPr>
              <a:t><![CDATA[During ordinary standing, body weight is transmitted from the knee through the tibia toward the]]></a:t>
            </a:r>
            <a:br/>
            <a:r>
              <a:rPr lang="en-US" strike="noStrike" sz="1400" spc="0" u="none" cap="none">
                <a:solidFill>
                  <a:srgbClr val="1E293B">
                    <a:alpha val="100000"/>
                  </a:srgbClr>
                </a:solidFill>
                <a:latin typeface="Calibri"/>
              </a:rPr>
              <a:t><![CDATA[ankle and foot. In a tibial shaft fracture, this axial force passes through the injured bo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roperly moulded PTB cast attempts to redistribute part of this load through the proximal cast]]></a:t>
            </a:r>
            <a:br/>
            <a:r>
              <a:rPr lang="en-US" strike="noStrike" sz="1400" spc="0" u="none" cap="none">
                <a:solidFill>
                  <a:srgbClr val="1E293B">
                    <a:alpha val="100000"/>
                  </a:srgbClr>
                </a:solidFill>
                <a:latin typeface="Calibri"/>
              </a:rPr>
              <a:t><![CDATA[interface and surrounding soft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st is moulded around th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endon reg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tibial fla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l condylar reg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soft-tissue compar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sensitive areas such as the fibular head, tibial crest and bony prominences are protec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 PTB cast does not completely eliminate load through the tibia; it redistributes and reduces axial loading while providing circumferential fracture suppo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mechanics]]></a:t>
            </a:r>
            <a:br/>
            <a:br/>
            <a:br/>
            <a:br/>
            <a:r>
              <a:rPr lang="en-US" strike="noStrike" sz="1400" spc="0" u="none" cap="none">
                <a:solidFill>
                  <a:srgbClr val="1E293B">
                    <a:alpha val="100000"/>
                  </a:srgbClr>
                </a:solidFill>
                <a:latin typeface="Calibri"/>
              </a:rPr>
              <a:t><![CDATA[The effectiveness of the PTB cast depends on a combination of]]></a:t>
            </a:r>
            <a:br/>
            <a:r>
              <a:rPr lang="en-US" strike="noStrike" sz="1400" spc="0" u="none" cap="none">
                <a:solidFill>
                  <a:srgbClr val="1E293B">
                    <a:alpha val="100000"/>
                  </a:srgbClr>
                </a:solidFill>
                <a:latin typeface="Calibri"/>
              </a:rPr>
              <a:t><![CDATA[load redistribution, soft-tissue compression, circumferential support and fracture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 Load Redistrib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moulding allows some axial load to be transferred to pressure-tolerant areas around the]]></a:t>
            </a:r>
            <a:br/>
            <a:r>
              <a:rPr lang="en-US" strike="noStrike" sz="1400" spc="0" u="none" cap="none">
                <a:solidFill>
                  <a:srgbClr val="1E293B">
                    <a:alpha val="100000"/>
                  </a:srgbClr>
                </a:solidFill>
                <a:latin typeface="Calibri"/>
              </a:rPr>
              <a:t><![CDATA[proximal tibia rather than being transmitted entirely through the tibial shaf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2. Circumferential Soft-Tissue Compres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st creates a relatively contained soft-tissue envelope around the leg. This provides additional]]></a:t>
            </a:r>
            <a:br/>
            <a:r>
              <a:rPr lang="en-US" strike="noStrike" sz="1400" spc="0" u="none" cap="none">
                <a:solidFill>
                  <a:srgbClr val="1E293B">
                    <a:alpha val="100000"/>
                  </a:srgbClr>
                </a:solidFill>
                <a:latin typeface="Calibri"/>
              </a:rPr>
              <a:t><![CDATA[support to the fracture fragments and helps resist translation and angul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 Functional Load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led weight bearing produces physiological axial loading at the fracture site. In a fracture]]></a:t>
            </a:r>
            <a:br/>
            <a:r>
              <a:rPr lang="en-US" strike="noStrike" sz="1400" spc="0" u="none" cap="none">
                <a:solidFill>
                  <a:srgbClr val="1E293B">
                    <a:alpha val="100000"/>
                  </a:srgbClr>
                </a:solidFill>
                <a:latin typeface="Calibri"/>
              </a:rPr>
              <a:t><![CDATA[being treated by relative stability, controlled micromotion may promote callus form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4. Preservation of Knee Mo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ecause the knee is left free, quadriceps function and knee range of motion can be maintained more]]></a:t>
            </a:r>
            <a:br/>
            <a:r>
              <a:rPr lang="en-US" strike="noStrike" sz="1400" spc="0" u="none" cap="none">
                <a:solidFill>
                  <a:srgbClr val="1E293B">
                    <a:alpha val="100000"/>
                  </a:srgbClr>
                </a:solidFill>
                <a:latin typeface="Calibri"/>
              </a:rPr>
              <a:t><![CDATA[effectively than with prolonged above-knee immobil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a:t>
            </a:r>
            <a:br/>
            <a:br/>
            <a:br/>
            <a:br/>
            <a:r>
              <a:rPr lang="en-US" strike="noStrike" sz="1400" spc="0" u="none" cap="none">
                <a:solidFill>
                  <a:srgbClr val="1E293B">
                    <a:alpha val="100000"/>
                  </a:srgbClr>
                </a:solidFill>
                <a:latin typeface="Calibri"/>
              </a:rPr>
              <a:t><![CDATA[The classic indication is a tibial shaft fracture being managed non-operatively]]></a:t>
            </a:r>
            <a:br/>
            <a:r>
              <a:rPr lang="en-US" strike="noStrike" sz="1400" spc="0" u="none" cap="none">
                <a:solidFill>
                  <a:srgbClr val="1E293B">
                    <a:alpha val="100000"/>
                  </a:srgbClr>
                </a:solidFill>
                <a:latin typeface="Calibri"/>
              </a:rPr>
              <a:t><![CDATA[after the initial acute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itable Situ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ed closed tibial 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able or acceptably reduced tibial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maintaining satisfactory alignment on serial radiograph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nsition from an above-knee cast after the acute swelling ph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al treatment after early fracture stability has develop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ed delayed unions where controlled loading is considered benefici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uations where operative fixation is unnecessary or unsuitable and functional casting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decision depends on fracture level, morphology, stability, soft-tissue condition, patient]]></a:t>
            </a:r>
            <a:br/>
            <a:r>
              <a:rPr lang="en-US" strike="noStrike" sz="1400" spc="0" u="none" cap="none">
                <a:solidFill>
                  <a:srgbClr val="1E293B">
                    <a:alpha val="100000"/>
                  </a:srgbClr>
                </a:solidFill>
                <a:latin typeface="Calibri"/>
              </a:rPr>
              <a:t><![CDATA[reliability and the ability to maintain acceptable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Location and Suitability]]></a:t>
            </a:r>
            <a:br/>
            <a:br/>
            <a:br/>
            <a:br/>
            <a:r>
              <a:rPr lang="en-US" strike="noStrike" sz="1400" spc="0" u="none" cap="none">
                <a:solidFill>
                  <a:srgbClr val="1E293B">
                    <a:alpha val="100000"/>
                  </a:srgbClr>
                </a:solidFill>
                <a:latin typeface="Calibri"/>
              </a:rPr>
              <a:t><![CDATA[Functional casting is most useful when adequate control of the fracture can be obtained within the]]></a:t>
            </a:r>
            <a:br/>
            <a:r>
              <a:rPr lang="en-US" strike="noStrike" sz="1400" spc="0" u="none" cap="none">
                <a:solidFill>
                  <a:srgbClr val="1E293B">
                    <a:alpha val="100000"/>
                  </a:srgbClr>
                </a:solidFill>
                <a:latin typeface="Calibri"/>
              </a:rPr>
              <a:t><![CDATA[cast. Tibial shaft fractures are the classic appli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s very close to the knee or ankle may be more difficult to control because the available]]></a:t>
            </a:r>
            <a:br/>
            <a:r>
              <a:rPr lang="en-US" strike="noStrike" sz="1400" spc="0" u="none" cap="none">
                <a:solidFill>
                  <a:srgbClr val="1E293B">
                    <a:alpha val="100000"/>
                  </a:srgbClr>
                </a:solidFill>
                <a:latin typeface="Calibri"/>
              </a:rPr>
              <a:t><![CDATA[lever arm for cast moulding is reduc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ximal tibial fractures may develop valgus or other deformity, while distal fractures may be]]></a:t>
            </a:r>
            <a:br/>
            <a:r>
              <a:rPr lang="en-US" strike="noStrike" sz="1400" spc="0" u="none" cap="none">
                <a:solidFill>
                  <a:srgbClr val="1E293B">
                    <a:alpha val="100000"/>
                  </a:srgbClr>
                </a:solidFill>
                <a:latin typeface="Calibri"/>
              </a:rPr>
              <a:t><![CDATA[difficult to control against angulation and ro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fracture location must always be considered before choosing functional cast 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nd Situations Requiring Caution]]></a:t>
            </a:r>
            <a:br/>
            <a:br/>
            <a:br/>
            <a:br/>
            <a:r>
              <a:rPr lang="en-US" strike="noStrike" sz="1400" spc="0" u="none" cap="none">
                <a:solidFill>
                  <a:srgbClr val="1E293B">
                    <a:alpha val="100000"/>
                  </a:srgbClr>
                </a:solidFill>
                <a:latin typeface="Calibri"/>
              </a:rPr>
              <a:t><![CDATA[PTB casting should not be used when the fracture cannot be safely controlled by the ca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stable fracture with unacceptable or progressive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acture requiring operative fixation for mechanical or soft-tissue reas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ificant shortening that cannot be controll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acceptable rotatio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comminution with instability in which alignment cannot be maintain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ive compartment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soft-tissue compromise preventing safe circumferential c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controlled swe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compromi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ability of the patient to comply with follow-up and weight-bearing instruc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ar Tendon-Bearing Cast – Principles, Technique and Functional Treatment of Tibial Fractur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fractures are not automatically managed by the same protocol as uncomplicated closed fractures;]]></a:t>
            </a:r>
            <a:br/>
            <a:r>
              <a:rPr lang="en-US" strike="noStrike" sz="1400" spc="0" u="none" cap="none">
                <a:solidFill>
                  <a:srgbClr val="1E293B">
                    <a:alpha val="100000"/>
                  </a:srgbClr>
                </a:solidFill>
                <a:latin typeface="Calibri"/>
              </a:rPr>
              <a:t><![CDATA[wound characteristics, contamination, stability and the overall treatment strategy determine whether]]></a:t>
            </a:r>
            <a:br/>
            <a:r>
              <a:rPr lang="en-US" strike="noStrike" sz="1400" spc="0" u="none" cap="none">
                <a:solidFill>
                  <a:srgbClr val="1E293B">
                    <a:alpha val="100000"/>
                  </a:srgbClr>
                </a:solidFill>
                <a:latin typeface="Calibri"/>
              </a:rPr>
              <a:t><![CDATA[any form of functional casting is appropr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ar Tendon-Bearing Cast – Principles, Technique and Functional Treatment of Tibial Fractur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2026-10-31T08:51:43Z</dcterms:created>
  <dcterms:modified xsi:type="dcterms:W3CDTF">2026-10-31T08:51:43Z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