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51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RAU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Pelvic Ring Injuries — ATLS & Til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TLS: binder early for unstable pelvis; hemorrhage control is priority. Tile A stable, B rotationally unstable, C rot + vertical unstable. Hemorrhage control: binder, ex-fix, C-clamp, packing, angio. Fixation: anterior plating/ex-fix, posterior SI screws/lumbopelvic. Complications: hemorrhage, urethral/bladder, neuro injury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lvic Ring Injuries — ATLS & Ti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Epidemiolog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lvic ring injuries represent some of the most complex and potentially lethal injuries in trauma orthopaedics. The pelvis is a rigid ring structure and fractures that disrupt this ring — especially posteriorly — are mechanically unstable and can cause massive retroperitoneal haemorrhage. The mortality from open-book pelvic fractures with haemodynamic instability approaches 40–50% without prompt, systematic management. The ATLS (Advanced Trauma Life Support) protocol provides the emergency management framework, while the Tile (AO/OTA) classification guides definitive surgical planning by categorising fractures according to their mechanical stability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lvic Ring Injuries — ATLS & Ti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atomy of the pelvic ring: the pelvic ring is formed by the two innominate bones (ilium, ischium, pubis) and the sacrum; it is maintained by a series of ligamentous structures that resist specific deforming forces: the anterior elements (symphysis pubis — resists diastasis/external rotation; pubic rami — bony ring anteriorly); the posterior elements are the most important stability determinants — the posterior sacroiliac ligaments (posterior and interosseous SI ligaments — the strongest ligaments in the body) resist vertical shear; the sacrospinous and sacrotuberous ligaments resist external rotation and vertical shear respectively; the floor is provided by the pelvic floor muscl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lvic Ring Injuries — ATLS & Ti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aemorrhage sources: the most immediately life-threatening complication of pelvic ring disruption; the pelvis is a vast retroperitoneal space that can accommodate 4–5 litres of blood without any external evidence; sources of haemorrhage: (1) Venous — presacral venous plexus (most common — ~85% of pelvic haemorrhage); the venous plexus around the sacrum and SI joint is disrupted; venous bleeding typically tamponades when the pelvic volume is reduced with a binder; (2) Arterial — the superior gluteal artery (most commonly injured arterial vessel — the internal iliac/hypogastric artery branches are torn); arterial bleeding does NOT respond to pelvic binder and requires angiographic embolisation; fractures with ongoing haemorrhage despite binder = suspect arterial bleed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lvic Ring Injuries — ATLS & Ti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ile (AO/OTA) Classification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ile 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jury Patter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chanis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bil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aemorrhage Risk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lvic Ring Injuries — ATLS & Ti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A — Stab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posterior arch is INTACT; the pelvic ring is stable; includes: avulsion fractures (ASIS — sartorius; AIIS — rectus femoris; ischial tuberosity — hamstrings; iliac wing fractures — Duverney fracture); undisplaced pubic rami fractures; transverse sacral fractures below S2; isolated pubic symphysis diastasis <2.5 c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vulsion (muscular pull — athletes); direct lateral compression; low-energy falls in elderl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ble — posterior SI ligaments intact; the ring is intact posteriorl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w (posterior ring intact; haematoma limited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lvic Ring Injuries — ATLS & Ti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B — Rotationally unstable, vertically stab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rtial disruption of the posterior arch; the posterior SI ligaments (the primary vertical stability structures) remain INTACT; but there is rotational instability; sub-types: B1 (Open book — APC II/III): anterior compression opens the pelvic ring like a book (external rotation); symphysis diastasis >2.5 cm; the anterior SI ligaments and sacrospinous/sacrotuberous ligaments are torn but the posterior SI ligaments remain intact; B2 (Lateral compression — ipsilateral): internal rotation force on one hemipelvis, impacting the sacral ala; the hemipelvis internally rotates (closes the book); ipsilateral rami fractures with sacral compression; B3 (Lateral compression — contralateral / bucket handle): internal rotation on one side + external rotation on the other]]>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1: anterior AP compression (steering wheel, front-on impact); B2: lateral impact (side impact — most common pelvic fracture pattern in road traffic accident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tationally unstable (the hemipelvis can rotate in/out); vertically stable (posterior SI ligaments intact prevent vertical translation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derate (B1 open book carries highest haemorrhage risk of Type B — the pelvic volume is dramatically increased by the external rotation; pelvic binder reduces volume and tamponades venous bleeding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lvic Ring Injuries — ATLS & Ti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C — Rotationally AND vertically unstab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lete disruption of the posterior arch — BOTH the anterior AND posterior SI ligaments are torn; the hemipelvis is completely unstable in all planes; includes complete SI joint dislocation, sacral fractures through the neural foramina (Denis Zone II/III), and iliac wing fractures with posterior extension; C1 (unilateral); C2 (bilateral — bilateral complete instability); C3 (bilateral + acetabular fracture); the entire posterior tension band is disrupt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ertical shear mechanism (fall from height — the hemipelvis is driven superiorly by axial load through the lower extremity); combined AP + vertical shear in high-energy trauma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th rotationally AND vertically unstable; the hemipelvis can translate superiorly (vertical shear — `VS` pattern); limb length discrepancy; perineal lacerations; L5 nerve root/sacral plexus injury from posterior displace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ery high — massive retroperitoneal haemorrhage; the completely unstable pelvis has no self-tamponade mechanism; both venous and arterial injury; mortality 30–50% in haemodynamically unstable Type C fractu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lvic Ring Injuries — ATLS & Ti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Young-Burgess Classification (Mechanism-Based)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ter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b-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jury Descrip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aemorrhage Risk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PC (Anteroposterior Compression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PC 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ymphysis diastasis <2.5 cm; anterior SI stretched but intact; sacrospinous/sacrotuberous intac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w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lvic Ring Injuries — ATLS & Ti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PC I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ymphysis diastasis >2.5 cm; anterior SI ligaments torn; sacrospinous/sacrotuberous torn; posterior SI ligaments INTACT; `open book` — rotationally unstable, vertically stable; Tile B1]]>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derate-high; pelvic binder reduces volume and tamponad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lvic Ring Injuries — ATLS & Ti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PC II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lete disruption of all SI ligaments (anterior + posterior); complete SI joint disruption; rotationally AND vertically unstable; Tile C1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ery high; associated with highest haemorrhage rates of all pelvic fracture pattern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C (Lateral Compression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C 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erior sacral compression fracture + ipsilateral horizontal pubic rami fractures; the hemipelvis internally rotates; `closed book`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w (volume is reduced — tamponade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lvic Ring Injuries — ATLS & Ti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C I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rescent fracture of the ilium (posterior ilium fracture through the SI joint region) + ipsilateral rami; the posterior SI region is disrupted; rotationally unstab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dera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C II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`Windswept pelvis` — ipsilateral LC + contralateral APC (bucket handle); bilateral injury; one hemipelvis internally rotated, one externally rotat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gh — combined pattern with bilateral disrup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lvic Ring Injuries — ATLS & Ti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S (Vertical Shear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lete posterior arch disruption with superior migration of the hemipelvis; all ligaments torn; Tile C; highest injury sever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ery high — highest mortality of all pelvic pattern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lvic Ring Injuries — ATLS & Ti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TLS Managemen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lvic binder: the single most important immediate intervention for an open-book pelvic fracture (APC II/III) with haemodynamic instability; a circumferential pelvic binder (SAM Pelvic Sling, T-POD) is applied at the level of the greater trochanters (NOT the iliac crests — too high and ineffective); the binder compresses the pelvis, reduces the pelvic volume, and tamponades the venous plexus haemorrhage; dramatically reduces blood loss in open-book fractures; apply in the ED at the time of primary survey; check that the binder is correctly positioned (trochanter level) on the trauma X-ra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lvic Ring Injuries — ATLS & Ti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amage control resuscitation: massive transfusion protocol (1:1:1 PRBCs:FFP:platelets); permissive hypotension (systolic 80–90 mmHg until haemorrhage controlled); tranexamic acid within 3 hours (CRASH-2); avoid crystalloid over-resuscitation (dilutes clotting factors, worsens coagulopathy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lvic Ring Injuries — ATLS & Ti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aemostasis options when binder + resuscitation fails (persistent haemodynamic instability): (1) Resuscitative Endovascular Balloon Occlusion of the Aorta (REBOA) — inflatable balloon catheter placed in the aorta (Zone III — infrarenal aorta) via a femoral artery approach; occludes aortic flow distal to the balloon; dramatically reduces pelvic blood flow; bridges the patient to definitive haemostasis; (2) Retroperitoneal packing (preperitoneal pelvic packing — PPP): a midline infraumbilical incision accesses the preperitoneal space; large surgical swabs are packed bilaterally around the SI joints and presacral plexus; tamponades venous bleeding directly; most effective for venous haemorrhage; swabs removed at 24–48 hours; (3) Angiographic embolisation: interventional radiology with selective embolisation of bleeding arterial vessels (superior gluteal, internal pudendal, obturator); for arterial haemorrhage; requires haemodynamic stability to transfer to the angio suite; less effective for venous bleeding; complementary to packing, not a replace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lvic Ring Injuries — ATLS & Ti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finitive fixation: anterior ring — symphyseal plating (for diastasis >2.5 cm); pubic rami — INFIX (subcutaneous anterior pelvic fixator using SI screws and a subcutaneous rod) or percutaneous rami screws; posterior ring — SI joint screws (for SI dislocation); sacral fractures — SI screws or sacral bar; complex unstable fractures — combined anterior + posterior fixation; definitive fixation typically at day 3–10 after physiological stabilisation]]>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ile M. Pelvic ring fractures — should they be fixed? J Bone Joint Surg Br. 1988;70(1):1–12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Young JW, Burgess AR. Radiologic Management of Pelvic Ring Fractures. Urban & Schwarzenberg. 198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nis F et al. Sacral fractures — an important problem. Clin Orthop Relat Res. 1988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pe HC et al. Appraisal of early evaluation of blunt chest trauma — development of a standardised scoring system for initial clinical decision making. J Trauma. 200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thren CC et al. Preperitoneal pelvic packing for hemodynamically unstable pelvic fractures. J Trauma. 200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hel PF et al. Current concepts of polytrauma management — from ATLS to `damage control`. Orthopedics. 2005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iannoudis PV et al. Operative treatment of displaced fractures of the pelvis.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Pelvic Ring Injuries — ATLS & Til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2026-10-30T22:21:10Z</dcterms:created>
  <dcterms:modified xsi:type="dcterms:W3CDTF">2026-10-30T22:21:10Z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