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77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implant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rve bone st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b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treatment]]></a:t>
            </a:r>
            <a:br/>
            <a:r>
              <a:rPr lang="en-US" strike="noStrike" sz="1400" spc="0" u="none" cap="none">
                <a:solidFill>
                  <a:srgbClr val="1E293B">
                    <a:alpha val="100000"/>
                  </a:srgbClr>
                </a:solidFill>
                <a:latin typeface="Calibri"/>
              </a:rPr>
              <a:t><![CDATA[Stab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fixation]]></a:t>
            </a:r>
            <a:br/>
            <a:r>
              <a:rPr lang="en-US" strike="noStrike" sz="1400" spc="0" u="none" cap="none">
                <a:solidFill>
                  <a:srgbClr val="1E293B">
                    <a:alpha val="100000"/>
                  </a:srgbClr>
                </a:solidFill>
                <a:latin typeface="Calibri"/>
              </a:rPr>
              <a:t><![CDATA[Implant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plate fixation]]></a:t>
            </a:r>
            <a:br/>
            <a:r>
              <a:rPr lang="en-US" strike="noStrike" sz="1400" spc="0" u="none" cap="none">
                <a:solidFill>
                  <a:srgbClr val="1E293B">
                    <a:alpha val="100000"/>
                  </a:srgbClr>
                </a:solidFill>
                <a:latin typeface="Calibri"/>
              </a:rPr>
              <a:t><![CDATA[Fracture near plate e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hange nailing]]></a:t>
            </a:r>
            <a:br/>
            <a:r>
              <a:rPr lang="en-US" strike="noStrike" sz="1400" spc="0" u="none" cap="none">
                <a:solidFill>
                  <a:srgbClr val="1E293B">
                    <a:alpha val="100000"/>
                  </a:srgbClr>
                </a:solidFill>
                <a:latin typeface="Calibri"/>
              </a:rPr>
              <a:t><![CDATA[Fracture near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a:t>
            </a:r>
            <a:br/>
            <a:br/>
            <a:br/>
            <a:r>
              <a:rPr lang="en-US" strike="noStrike" sz="1400" spc="0" u="none" cap="none">
                <a:solidFill>
                  <a:srgbClr val="1E293B">
                    <a:alpha val="100000"/>
                  </a:srgbClr>
                </a:solidFill>
                <a:latin typeface="Calibri"/>
              </a:rPr>
              <a:t><![CDATA[Avoid stress ris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 appropriate implant leng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timize bone qua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eful surgical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Fractures occur around existing impla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risers at implant ends increase fractur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depends on implant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plates often used to bridg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Periprosthetic and Peri-implant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implant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inition: fracture adjacent to fixation device or prosthesis. Differentiate peri-implant vs periprosthetic. Causes: stress risers, osteopenia, trauma. Management: depends on implant stability, bone stock, fracture pattern. Principle: retain stable implant, revise/replace if loo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Peri-implant fractures are fractures that occur in the presence of an orthopaedic implant such as plates, screws, intramedullary nails, or joint prostheses. These fractures may occur either adjacent to the implant or through the bone segment containing the implant. They are becoming increasingly common due to the widespread use of orthopaedic implants and the aging popu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implant fractures pose significant challenges for orthopaedic surgeons because the presence of hardware alters the biomechanics of the bone and complicates fracture fixation. Management requires careful evaluation of implant stability, bone quality, fracture pattern, and patient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imary goals of treatment are restoration of limb alignment, stable fixation of the fracture, and preservation of the existing implant if it remains functio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a:t>
            </a:r>
            <a:br/>
            <a:br/>
            <a:br/>
            <a:r>
              <a:rPr lang="en-US" strike="noStrike" sz="1400" spc="0" u="none" cap="none">
                <a:solidFill>
                  <a:srgbClr val="1E293B">
                    <a:alpha val="100000"/>
                  </a:srgbClr>
                </a:solidFill>
                <a:latin typeface="Calibri"/>
              </a:rPr>
              <a:t><![CDATA[A peri-implant fracture is defined as a fracture that occurs in the vicinity of a previously inserted orthopaedic implant. These fractures may occur at the tip of implants, around screw holes, or through areas weakened by previous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adjacent to plates or screw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near intramedullary nai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around joint prosthe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through stress risers created by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a:t>
            </a:r>
            <a:br/>
            <a:br/>
            <a:br/>
            <a:r>
              <a:rPr lang="en-US" strike="noStrike" sz="1400" spc="0" u="none" cap="none">
                <a:solidFill>
                  <a:srgbClr val="1E293B">
                    <a:alpha val="100000"/>
                  </a:srgbClr>
                </a:solidFill>
                <a:latin typeface="Calibri"/>
              </a:rPr>
              <a:t><![CDATA[Peri-implant fractures occur due to a combination of mechanical and biological factors. Implants can create stress concentrations in the bone, predisposing it to fracture under lo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concentration at implant e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uma or fal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tigue failure of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loosening or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a:t>
            </a:r>
            <a:br/>
            <a:br/>
            <a:br/>
            <a:r>
              <a:rPr lang="en-US" strike="noStrike" sz="1400" spc="0" u="none" cap="none">
                <a:solidFill>
                  <a:srgbClr val="1E293B">
                    <a:alpha val="100000"/>
                  </a:srgbClr>
                </a:solidFill>
                <a:latin typeface="Calibri"/>
              </a:rPr>
              <a:t><![CDATA[Orthopaedic implants alter the distribution of mechanical stress within bone. This may create areas of stress shielding and stress concent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shielding leads to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ends create stress ris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rew holes weaken cortical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plates may produce stress concentration at plate e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biomechanical factors increase the risk of fractures around implants, particularly in osteoporotic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Locations]]></a:t>
            </a:r>
            <a:br/>
            <a:br/>
            <a:br/>
            <a:br/>
            <a:br/>
            <a:br/>
            <a:r>
              <a:rPr lang="en-US" strike="noStrike" sz="1400" spc="0" u="none" cap="none">
                <a:solidFill>
                  <a:srgbClr val="1E293B">
                    <a:alpha val="100000"/>
                  </a:srgbClr>
                </a:solidFill>
                <a:latin typeface="Calibri"/>
              </a:rPr>
              <a:t><![CDATA[Implant Type]]></a:t>
            </a:r>
            <a:br/>
            <a:r>
              <a:rPr lang="en-US" strike="noStrike" sz="1400" spc="0" u="none" cap="none">
                <a:solidFill>
                  <a:srgbClr val="1E293B">
                    <a:alpha val="100000"/>
                  </a:srgbClr>
                </a:solidFill>
                <a:latin typeface="Calibri"/>
              </a:rPr>
              <a:t><![CDATA[Common Fracture 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a:t>
            </a:r>
            <a:br/>
            <a:r>
              <a:rPr lang="en-US" strike="noStrike" sz="1400" spc="0" u="none" cap="none">
                <a:solidFill>
                  <a:srgbClr val="1E293B">
                    <a:alpha val="100000"/>
                  </a:srgbClr>
                </a:solidFill>
                <a:latin typeface="Calibri"/>
              </a:rPr>
              <a:t><![CDATA[At plate e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a:t>
            </a:r>
            <a:br/>
            <a:r>
              <a:rPr lang="en-US" strike="noStrike" sz="1400" spc="0" u="none" cap="none">
                <a:solidFill>
                  <a:srgbClr val="1E293B">
                    <a:alpha val="100000"/>
                  </a:srgbClr>
                </a:solidFill>
                <a:latin typeface="Calibri"/>
              </a:rPr>
              <a:t><![CDATA[Distal or proximal nail ti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prosthesis]]></a:t>
            </a:r>
            <a:br/>
            <a:r>
              <a:rPr lang="en-US" strike="noStrike" sz="1400" spc="0" u="none" cap="none">
                <a:solidFill>
                  <a:srgbClr val="1E293B">
                    <a:alpha val="100000"/>
                  </a:srgbClr>
                </a:solidFill>
                <a:latin typeface="Calibri"/>
              </a:rPr>
              <a:t><![CDATA[Around prosthetic ste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at site of previous impl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limb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iculty bearing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s often present after a fall or minor trauma, particularly in elderly individuals with osteoporotic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Plain radiographs of affected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ll-length radiographs to assess impl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evaluation should assess fracture pattern, implant integrity, and bone qua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Management]]></a:t>
            </a:r>
            <a:br/>
            <a:br/>
            <a:br/>
            <a:r>
              <a:rPr lang="en-US" strike="noStrike" sz="1400" spc="0" u="none" cap="none">
                <a:solidFill>
                  <a:srgbClr val="1E293B">
                    <a:alpha val="100000"/>
                  </a:srgbClr>
                </a:solidFill>
                <a:latin typeface="Calibri"/>
              </a:rPr>
              <a:t><![CDATA[Treatment of peri-implant fractures depends on multiple factors including fracture location, implant stability, and bone qua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stability of existing impl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ore limb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 stabl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3">
  <a:themeElements>
    <a:clrScheme name="Theme2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2026-05-03T09:28:17Z</dcterms:created>
  <dcterms:modified xsi:type="dcterms:W3CDTF">2026-05-03T09:28:17Z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