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636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eri-implant Fractur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implant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serve bone stoc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 Options]]></a:t>
            </a:r>
            <a:br/>
            <a:br/>
            <a:br/>
            <a:br/>
            <a:br/>
            <a:br/>
            <a:r>
              <a:rPr lang="en-US" strike="noStrike" sz="1400" spc="0" u="none" cap="none">
                <a:solidFill>
                  <a:srgbClr val="1E293B">
                    <a:alpha val="100000"/>
                  </a:srgbClr>
                </a:solidFill>
                <a:latin typeface="Calibri"/>
              </a:rPr>
              <a:t><![CDATA[Treatment]]></a:t>
            </a:r>
            <a:br/>
            <a:r>
              <a:rPr lang="en-US" strike="noStrike" sz="1400" spc="0" u="none" cap="none">
                <a:solidFill>
                  <a:srgbClr val="1E293B">
                    <a:alpha val="100000"/>
                  </a:srgbClr>
                </a:solidFill>
                <a:latin typeface="Calibri"/>
              </a:rPr>
              <a:t><![CDATA[Ind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ervative treatment]]></a:t>
            </a:r>
            <a:br/>
            <a:r>
              <a:rPr lang="en-US" strike="noStrike" sz="1400" spc="0" u="none" cap="none">
                <a:solidFill>
                  <a:srgbClr val="1E293B">
                    <a:alpha val="100000"/>
                  </a:srgbClr>
                </a:solidFill>
                <a:latin typeface="Calibri"/>
              </a:rPr>
              <a:t><![CDATA[Stable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vision fixation]]></a:t>
            </a:r>
            <a:br/>
            <a:r>
              <a:rPr lang="en-US" strike="noStrike" sz="1400" spc="0" u="none" cap="none">
                <a:solidFill>
                  <a:srgbClr val="1E293B">
                    <a:alpha val="100000"/>
                  </a:srgbClr>
                </a:solidFill>
                <a:latin typeface="Calibri"/>
              </a:rPr>
              <a:t><![CDATA[Implant fail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ng plate fixation]]></a:t>
            </a:r>
            <a:br/>
            <a:r>
              <a:rPr lang="en-US" strike="noStrike" sz="1400" spc="0" u="none" cap="none">
                <a:solidFill>
                  <a:srgbClr val="1E293B">
                    <a:alpha val="100000"/>
                  </a:srgbClr>
                </a:solidFill>
                <a:latin typeface="Calibri"/>
              </a:rPr>
              <a:t><![CDATA[Fracture near plate en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change nailing]]></a:t>
            </a:r>
            <a:br/>
            <a:r>
              <a:rPr lang="en-US" strike="noStrike" sz="1400" spc="0" u="none" cap="none">
                <a:solidFill>
                  <a:srgbClr val="1E293B">
                    <a:alpha val="100000"/>
                  </a:srgbClr>
                </a:solidFill>
                <a:latin typeface="Calibri"/>
              </a:rPr>
              <a:t><![CDATA[Fracture near nai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r>
              <a:rPr lang="en-US" strike="noStrike" sz="1400" spc="0" u="none" cap="none">
                <a:solidFill>
                  <a:srgbClr val="1E293B">
                    <a:alpha val="100000"/>
                  </a:srgbClr>
                </a:solidFill>
                <a:latin typeface="Calibri"/>
              </a:rPr>
              <a:t><![CDATA[Non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lant fail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align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layed 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vention]]></a:t>
            </a:r>
            <a:br/>
            <a:br/>
            <a:br/>
            <a:r>
              <a:rPr lang="en-US" strike="noStrike" sz="1400" spc="0" u="none" cap="none">
                <a:solidFill>
                  <a:srgbClr val="1E293B">
                    <a:alpha val="100000"/>
                  </a:srgbClr>
                </a:solidFill>
                <a:latin typeface="Calibri"/>
              </a:rPr>
              <a:t><![CDATA[Avoid stress rise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se appropriate implant lengt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timize bone qua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reful surgical techniqu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implant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Fractures occur around existing impla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ess risers at implant ends increase fracture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depends on implant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ng plates often used to bridge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ockwood and Green’s Fractures in Adults]]></a:t>
            </a:r>
            <a:br/>
            <a:r>
              <a:rPr lang="en-US" strike="noStrike" sz="1200" spc="0" u="none" cap="none">
                <a:solidFill>
                  <a:srgbClr val="1E293B">
                    <a:alpha val="100000"/>
                  </a:srgbClr>
                </a:solidFill>
                <a:latin typeface="Calibri"/>
              </a:rPr>
              <a:t><![CDATA[Campbell’s Operative Orthopaedics]]></a:t>
            </a:r>
            <a:br/>
            <a:r>
              <a:rPr lang="en-US" strike="noStrike" sz="1200" spc="0" u="none" cap="none">
                <a:solidFill>
                  <a:srgbClr val="1E293B">
                    <a:alpha val="100000"/>
                  </a:srgbClr>
                </a:solidFill>
                <a:latin typeface="Calibri"/>
              </a:rPr>
              <a:t><![CDATA[Orthobullets – Periprosthetic and Peri-implant Fractures]]></a:t>
            </a:r>
            <a:br/>
            <a:r>
              <a:rPr lang="en-US" strike="noStrike" sz="1200" spc="0" u="none" cap="none">
                <a:solidFill>
                  <a:srgbClr val="1E293B">
                    <a:alpha val="100000"/>
                  </a:srgbClr>
                </a:solidFill>
                <a:latin typeface="Calibri"/>
              </a:rPr>
              <a:t><![CDATA[AO Trauma Surgery Refe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eri-implant Fractur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Definition: fracture adjacent to fixation device or prosthesis. Differentiate peri-implant vs periprosthetic. Causes: stress risers, osteopenia, trauma. Management: depends on implant stability, bone stock, fracture pattern. Principle: retain stable implant, revise/replace if loo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implant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Peri-implant fractures are fractures that occur in the presence of an orthopaedic implant such as plates, screws, intramedullary nails, or joint prostheses. These fractures may occur either adjacent to the implant or through the bone segment containing the implant. They are becoming increasingly common due to the widespread use of orthopaedic implants and the aging popul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implant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i-implant fractures pose significant challenges for orthopaedic surgeons because the presence of hardware alters the biomechanics of the bone and complicates fracture fixation. Management requires careful evaluation of implant stability, bone quality, fracture pattern, and patient facto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rimary goals of treatment are restoration of limb alignment, stable fixation of the fracture, and preservation of the existing implant if it remains function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implant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inition]]></a:t>
            </a:r>
            <a:br/>
            <a:br/>
            <a:br/>
            <a:r>
              <a:rPr lang="en-US" strike="noStrike" sz="1400" spc="0" u="none" cap="none">
                <a:solidFill>
                  <a:srgbClr val="1E293B">
                    <a:alpha val="100000"/>
                  </a:srgbClr>
                </a:solidFill>
                <a:latin typeface="Calibri"/>
              </a:rPr>
              <a:t><![CDATA[A peri-implant fracture is defined as a fracture that occurs in the vicinity of a previously inserted orthopaedic implant. These fractures may occur at the tip of implants, around screw holes, or through areas weakened by previous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actures adjacent to plates or screw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actures near intramedullary nai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actures around joint prosthe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actures through stress risers created by impla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implant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tiology]]></a:t>
            </a:r>
            <a:br/>
            <a:br/>
            <a:br/>
            <a:r>
              <a:rPr lang="en-US" strike="noStrike" sz="1400" spc="0" u="none" cap="none">
                <a:solidFill>
                  <a:srgbClr val="1E293B">
                    <a:alpha val="100000"/>
                  </a:srgbClr>
                </a:solidFill>
                <a:latin typeface="Calibri"/>
              </a:rPr>
              <a:t><![CDATA[Peri-implant fractures occur due to a combination of mechanical and biological factors. Implants can create stress concentrations in the bone, predisposing it to fracture under loa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ess concentration at implant end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opor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uma or fal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tigue failure of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lant loosening or fail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implant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mechanics]]></a:t>
            </a:r>
            <a:br/>
            <a:br/>
            <a:br/>
            <a:r>
              <a:rPr lang="en-US" strike="noStrike" sz="1400" spc="0" u="none" cap="none">
                <a:solidFill>
                  <a:srgbClr val="1E293B">
                    <a:alpha val="100000"/>
                  </a:srgbClr>
                </a:solidFill>
                <a:latin typeface="Calibri"/>
              </a:rPr>
              <a:t><![CDATA[Orthopaedic implants alter the distribution of mechanical stress within bone. This may create areas of stress shielding and stress concent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ess shielding leads to bone resor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lant ends create stress rise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rew holes weaken cortical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ng plates may produce stress concentration at plate end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se biomechanical factors increase the risk of fractures around implants, particularly in osteoporotic b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implant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 Locations]]></a:t>
            </a:r>
            <a:br/>
            <a:br/>
            <a:br/>
            <a:br/>
            <a:br/>
            <a:br/>
            <a:r>
              <a:rPr lang="en-US" strike="noStrike" sz="1400" spc="0" u="none" cap="none">
                <a:solidFill>
                  <a:srgbClr val="1E293B">
                    <a:alpha val="100000"/>
                  </a:srgbClr>
                </a:solidFill>
                <a:latin typeface="Calibri"/>
              </a:rPr>
              <a:t><![CDATA[Implant Type]]></a:t>
            </a:r>
            <a:br/>
            <a:r>
              <a:rPr lang="en-US" strike="noStrike" sz="1400" spc="0" u="none" cap="none">
                <a:solidFill>
                  <a:srgbClr val="1E293B">
                    <a:alpha val="100000"/>
                  </a:srgbClr>
                </a:solidFill>
                <a:latin typeface="Calibri"/>
              </a:rPr>
              <a:t><![CDATA[Common Fracture Lo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te fixation]]></a:t>
            </a:r>
            <a:br/>
            <a:r>
              <a:rPr lang="en-US" strike="noStrike" sz="1400" spc="0" u="none" cap="none">
                <a:solidFill>
                  <a:srgbClr val="1E293B">
                    <a:alpha val="100000"/>
                  </a:srgbClr>
                </a:solidFill>
                <a:latin typeface="Calibri"/>
              </a:rPr>
              <a:t><![CDATA[At plate end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medullary nail]]></a:t>
            </a:r>
            <a:br/>
            <a:r>
              <a:rPr lang="en-US" strike="noStrike" sz="1400" spc="0" u="none" cap="none">
                <a:solidFill>
                  <a:srgbClr val="1E293B">
                    <a:alpha val="100000"/>
                  </a:srgbClr>
                </a:solidFill>
                <a:latin typeface="Calibri"/>
              </a:rPr>
              <a:t><![CDATA[Distal or proximal nail tip]]></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Joint prosthesis]]></a:t>
            </a:r>
            <a:br/>
            <a:r>
              <a:rPr lang="en-US" strike="noStrike" sz="1400" spc="0" u="none" cap="none">
                <a:solidFill>
                  <a:srgbClr val="1E293B">
                    <a:alpha val="100000"/>
                  </a:srgbClr>
                </a:solidFill>
                <a:latin typeface="Calibri"/>
              </a:rPr>
              <a:t><![CDATA[Around prosthetic ste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r>
              <a:rPr lang="en-US" strike="noStrike" sz="1400" spc="0" u="none" cap="none">
                <a:solidFill>
                  <a:srgbClr val="1E293B">
                    <a:alpha val="100000"/>
                  </a:srgbClr>
                </a:solidFill>
                <a:latin typeface="Calibri"/>
              </a:rPr>
              <a:t><![CDATA[Pain at site of previous impla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welling and deform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ss of limb fun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fficulty bearing weigh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ients often present after a fall or minor trauma, particularly in elderly individuals with osteoporotic b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implant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br/>
            <a:r>
              <a:rPr lang="en-US" strike="noStrike" sz="1400" spc="0" u="none" cap="none">
                <a:solidFill>
                  <a:srgbClr val="1E293B">
                    <a:alpha val="100000"/>
                  </a:srgbClr>
                </a:solidFill>
                <a:latin typeface="Calibri"/>
              </a:rPr>
              <a:t><![CDATA[Plain radiographs of affected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ull-length radiographs to assess impla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for complex fracture patter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ic evaluation should assess fracture pattern, implant integrity, and bone qua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nciples of Management]]></a:t>
            </a:r>
            <a:br/>
            <a:br/>
            <a:br/>
            <a:r>
              <a:rPr lang="en-US" strike="noStrike" sz="1400" spc="0" u="none" cap="none">
                <a:solidFill>
                  <a:srgbClr val="1E293B">
                    <a:alpha val="100000"/>
                  </a:srgbClr>
                </a:solidFill>
                <a:latin typeface="Calibri"/>
              </a:rPr>
              <a:t><![CDATA[Treatment of peri-implant fractures depends on multiple factors including fracture location, implant stability, and bone qua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ess stability of existing impla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store limb align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vide stable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2026-07-31T20:34:55Z</dcterms:created>
  <dcterms:modified xsi:type="dcterms:W3CDTF">2026-07-31T20:34:55Z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