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9046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osteal Rea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uniform)]]></a:t>
            </a:r>
            <a:br/>
            <a:r>
              <a:rPr lang="en-US" strike="noStrike" sz="1400" spc="0" u="none" cap="none">
                <a:solidFill>
                  <a:srgbClr val="1E293B">
                    <a:alpha val="100000"/>
                  </a:srgbClr>
                </a:solidFill>
                <a:latin typeface="Calibri"/>
              </a:rPr>
              <a:t><![CDATA[A single dense, homogeneous layer of new bone parallel to the cortex; the new bone is well-mineralised and continuous; it blends smoothly with the cortex at both ends; no layering or interruption]]></a:t>
            </a:r>
            <a:br/>
            <a:r>
              <a:rPr lang="en-US" strike="noStrike" sz="1400" spc="0" u="none" cap="none">
                <a:solidFill>
                  <a:srgbClr val="1E293B">
                    <a:alpha val="100000"/>
                  </a:srgbClr>
                </a:solidFill>
                <a:latin typeface="Calibri"/>
              </a:rPr>
              <a:t><![CDATA[BENIGN — the least aggressive pattern; indicates a slow, indolent process that has given the periosteum time to produce well-organised, mature bone; in most cases the underlying disease is stable or resolving]]></a:t>
            </a:r>
            <a:br/>
            <a:r>
              <a:rPr lang="en-US" strike="noStrike" sz="1400" spc="0" u="none" cap="none">
                <a:solidFill>
                  <a:srgbClr val="1E293B">
                    <a:alpha val="100000"/>
                  </a:srgbClr>
                </a:solidFill>
                <a:latin typeface="Calibri"/>
              </a:rPr>
              <a:t><![CDATA[Chronic stress fracture; osteoid osteoma; chronic osteomyelitis (Garre`s sclerosing); hypertrophic pulmonary osteoarthropathy (HPOA); physiological periosteal new bone in infants; thyroid acropachy; melorheostosis; Paget`s disease (early)]]></a:t>
            </a:r>
            <a:br/>
            <a:r>
              <a:rPr lang="en-US" strike="noStrike" sz="1400" spc="0" u="none" cap="none">
                <a:solidFill>
                  <a:srgbClr val="1E293B">
                    <a:alpha val="100000"/>
                  </a:srgbClr>
                </a:solidFill>
                <a:latin typeface="Calibri"/>
              </a:rPr>
              <a:t><![CDATA[The solid pattern is the most reassuring periosteal reaction morphology; a completely solid, mature periosteal shell essentially excludes a rapidly destructive malignancy in the underlying bone; however, malignancy can occasionally produce a solid shell in slower-growing lesions — clinical correlation is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ated (onion-skin)]]></a:t>
            </a:r>
            <a:br/>
            <a:r>
              <a:rPr lang="en-US" strike="noStrike" sz="1400" spc="0" u="none" cap="none">
                <a:solidFill>
                  <a:srgbClr val="1E293B">
                    <a:alpha val="100000"/>
                  </a:srgbClr>
                </a:solidFill>
                <a:latin typeface="Calibri"/>
              </a:rPr>
              <a:t><![CDATA[Multiple concentric layers of periosteal new bone separated by radiolucent gaps; resembles the layers of an onion on cross-section; the layers are parallel to the cortex; each layer represents a discrete episode of periosteal elevation and new bone formation; the intervening radiolucent gaps are formed by fibrous tissue or the periosteum itself between bone layers]]></a:t>
            </a:r>
            <a:br/>
            <a:r>
              <a:rPr lang="en-US" strike="noStrike" sz="1400" spc="0" u="none" cap="none">
                <a:solidFill>
                  <a:srgbClr val="1E293B">
                    <a:alpha val="100000"/>
                  </a:srgbClr>
                </a:solidFill>
                <a:latin typeface="Calibri"/>
              </a:rPr>
              <a:t><![CDATA[VARIABLE — the laminated (onion-skin) pattern is classically associated with Ewing`s sarcoma (the prototypical example) but is NOT specific for malignancy; it can be seen in any condition that produces repeated cycles of periosteal elevation and new bone formation; the key question is whether the layers are regular and continuous (suggests benign or indolent) or irregular and disrupted (suggests aggressive)]]></a:t>
            </a:r>
            <a:br/>
            <a:r>
              <a:rPr lang="en-US" strike="noStrike" sz="1400" spc="0" u="none" cap="none">
                <a:solidFill>
                  <a:srgbClr val="1E293B">
                    <a:alpha val="100000"/>
                  </a:srgbClr>
                </a:solidFill>
                <a:latin typeface="Calibri"/>
              </a:rPr>
              <a:t><![CDATA[Ewing`s sarcoma (most classic); aggressive osteomyelitis (bacterial — staphylococcal); stress reaction; langerhans cell histiocytosis (LCH); lymphoma of bone; occasionally in healing fractures]]></a:t>
            </a:r>
            <a:br/>
            <a:r>
              <a:rPr lang="en-US" strike="noStrike" sz="1400" spc="0" u="none" cap="none">
                <a:solidFill>
                  <a:srgbClr val="1E293B">
                    <a:alpha val="100000"/>
                  </a:srgbClr>
                </a:solidFill>
                <a:latin typeface="Calibri"/>
              </a:rPr>
              <a:t><![CDATA[Ewing`s sarcoma: onion-skin periosteal reaction is the classic teaching association; however, only approximately 25–50% of Ewing`s sarcomas actually show this pattern — it is neither sensitive nor specific for Ewing`s; the pattern reflects repeated episodes of periosteal elevation as the tumour expands in pulses; identical appearances occur in aggressive osteomyelitis, making the radiological distinction between infection and Ewing`s sarcoma one of the most challenging problems in paediatric musculoskeletal rad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nburst (spiculated — radial)]]></a:t>
            </a:r>
            <a:br/>
            <a:r>
              <a:rPr lang="en-US" strike="noStrike" sz="1400" spc="0" u="none" cap="none">
                <a:solidFill>
                  <a:srgbClr val="1E293B">
                    <a:alpha val="100000"/>
                  </a:srgbClr>
                </a:solidFill>
                <a:latin typeface="Calibri"/>
              </a:rPr>
              <a:t><![CDATA[Fine radiating spicules of new bone projecting perpendicularly from the cortical surface in a radial pattern resembling the rays of the sun; the spicules radiate outward from the periosteum into the soft tissues; they represent new bone deposited along the Sharpey`s fibres and along the vessels penetrating the periosteum perpendicularly; the spicules are thin, irregular, and often widely spaced]]></a:t>
            </a:r>
            <a:br/>
            <a:r>
              <a:rPr lang="en-US" strike="noStrike" sz="1400" spc="0" u="none" cap="none">
                <a:solidFill>
                  <a:srgbClr val="1E293B">
                    <a:alpha val="100000"/>
                  </a:srgbClr>
                </a:solidFill>
                <a:latin typeface="Calibri"/>
              </a:rPr>
              <a:t><![CDATA[AGGRESSIVE — classically associated with osteosarcoma; the sunburst pattern indicates rapid periosteal elevation and bone formation by a highly aggressive process; the tumour is growing so rapidly that it forces the periosteum outward faster than organised layered bone can be deposited, and instead precipitates bone along the perpendicular periosteal vessels and fibres]]></a:t>
            </a:r>
            <a:br/>
            <a:r>
              <a:rPr lang="en-US" strike="noStrike" sz="1400" spc="0" u="none" cap="none">
                <a:solidFill>
                  <a:srgbClr val="1E293B">
                    <a:alpha val="100000"/>
                  </a:srgbClr>
                </a:solidFill>
                <a:latin typeface="Calibri"/>
              </a:rPr>
              <a:t><![CDATA[Osteosarcoma (the classic cause — the `sunburst` periosteal reaction is virtually pathognomonic of high-grade osteosarcoma); aggressive metastases (rare); occasionally in very aggressive osteomyelitis]]></a:t>
            </a:r>
            <a:br/>
            <a:r>
              <a:rPr lang="en-US" strike="noStrike" sz="1400" spc="0" u="none" cap="none">
                <a:solidFill>
                  <a:srgbClr val="1E293B">
                    <a:alpha val="100000"/>
                  </a:srgbClr>
                </a:solidFill>
                <a:latin typeface="Calibri"/>
              </a:rPr>
              <a:t><![CDATA[The sunburst periosteal reaction is one of the most specific radiological signs in musculoskeletal oncology; when seen in a child or adolescent in the metaphysis of a long bone — it should be considered high-grade osteosarcoma until proven otherwise; osteosarcoma classically occurs at the knee (distal femur 40%, proximal tibia 20%) in adolescents; the sunburst pattern is also important to recognise in hemangiomas of bone (but the spicules are coarser — the `corduroy cloth` appearance on AP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ir-on-end (spiculated — parallel)]]></a:t>
            </a:r>
            <a:br/>
            <a:r>
              <a:rPr lang="en-US" strike="noStrike" sz="1400" spc="0" u="none" cap="none">
                <a:solidFill>
                  <a:srgbClr val="1E293B">
                    <a:alpha val="100000"/>
                  </a:srgbClr>
                </a:solidFill>
                <a:latin typeface="Calibri"/>
              </a:rPr>
              <a:t><![CDATA[Fine parallel spicules projecting perpendicularly from the cortex, giving the appearance of `bristles` or `hair standing on end`; the spicules are parallel to each other (unlike the sunburst pattern where they diverge radially); the pattern typically involves a long segment of cortex uniformly; the perpendicular spicules are parallel and evenly spaced]]></a:t>
            </a:r>
            <a:br/>
            <a:r>
              <a:rPr lang="en-US" strike="noStrike" sz="1400" spc="0" u="none" cap="none">
                <a:solidFill>
                  <a:srgbClr val="1E293B">
                    <a:alpha val="100000"/>
                  </a:srgbClr>
                </a:solidFill>
                <a:latin typeface="Calibri"/>
              </a:rPr>
              <a:t><![CDATA[AGGRESSIVE to MODERATELY AGGRESSIVE — the hair-on-end pattern is classically associated with haematological conditions that stimulate marrow expansion (thalassaemia, sickle cell disease) producing medullary hyperplasia that forces the cortex apart; in the skull vault, thalassaemia produces the classic `hair-on-end` appearance; in long bones, this pattern is seen with aggressive tumours including Ewing`s sarcoma and some high-grade osteosarcomas]]></a:t>
            </a:r>
            <a:br/>
            <a:r>
              <a:rPr lang="en-US" strike="noStrike" sz="1400" spc="0" u="none" cap="none">
                <a:solidFill>
                  <a:srgbClr val="1E293B">
                    <a:alpha val="100000"/>
                  </a:srgbClr>
                </a:solidFill>
                <a:latin typeface="Calibri"/>
              </a:rPr>
              <a:t><![CDATA[Beta-thalassaemia (skull — classic hair-on-end); sickle cell disease; Ewing`s sarcoma (long bone); some osteosarcomas]]></a:t>
            </a:r>
            <a:br/>
            <a:r>
              <a:rPr lang="en-US" strike="noStrike" sz="1400" spc="0" u="none" cap="none">
                <a:solidFill>
                  <a:srgbClr val="1E293B">
                    <a:alpha val="100000"/>
                  </a:srgbClr>
                </a:solidFill>
                <a:latin typeface="Calibri"/>
              </a:rPr>
              <a:t><![CDATA[The hair-on-end pattern of the skull in thalassaemia is caused by marrow hyperplasia expanding the diploë and driving the outer table outward — the perpendicular trabeculae of the expanded diploë produce the hair-on-end appearance; not a true periosteal reaction in the strict sense (it is endosteal expansion rather than subperiosteal new bone); in long bones however, a true periosteal spicular pattern with parallel spicules indicates an aggressiv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dman`s triangle]]></a:t>
            </a:r>
            <a:br/>
            <a:r>
              <a:rPr lang="en-US" strike="noStrike" sz="1400" spc="0" u="none" cap="none">
                <a:solidFill>
                  <a:srgbClr val="1E293B">
                    <a:alpha val="100000"/>
                  </a:srgbClr>
                </a:solidFill>
                <a:latin typeface="Calibri"/>
              </a:rPr>
              <a:t><![CDATA[A triangular elevation of the periosteum at the margin of a rapidly expanding lesion; the periosteum is lifted by the underlying tumour or process; at the edge of the lesion, the periosteum is still attached to the cortex, forming an acute angle (the triangle) between the elevated periosteal new bone and the cortex; the Codman`s triangle is the edge of the periosteal `tent` — it represents the reactive new bone at the advancing front of periosteal elevation]]></a:t>
            </a:r>
            <a:br/>
            <a:r>
              <a:rPr lang="en-US" strike="noStrike" sz="1400" spc="0" u="none" cap="none">
                <a:solidFill>
                  <a:srgbClr val="1E293B">
                    <a:alpha val="100000"/>
                  </a:srgbClr>
                </a:solidFill>
                <a:latin typeface="Calibri"/>
              </a:rPr>
              <a:t><![CDATA[AGGRESSIVE — the Codman`s triangle is the single most important aggressive periosteal sign; it indicates that a rapidly expanding process has elevated the periosteum and that the periosteum cannot keep up with new bone formation at the advancing front; it is a radiological sign of an aggressive, rapidly growing lesion — not a specific tumour diagnosis; it is one of the `red flag` periosteal patterns that mandates urgent specialist referral and further imaging]]></a:t>
            </a:r>
            <a:br/>
            <a:r>
              <a:rPr lang="en-US" strike="noStrike" sz="1400" spc="0" u="none" cap="none">
                <a:solidFill>
                  <a:srgbClr val="1E293B">
                    <a:alpha val="100000"/>
                  </a:srgbClr>
                </a:solidFill>
                <a:latin typeface="Calibri"/>
              </a:rPr>
              <a:t><![CDATA[Osteosarcoma (most classic); Ewing`s sarcoma; aggressive osteomyelitis; subperiosteal haematoma (traumatic); aggressive metastasis; aneurysmal bone cyst (occasionally); any rapidly expanding intramedullary lesion]]></a:t>
            </a:r>
            <a:br/>
            <a:r>
              <a:rPr lang="en-US" strike="noStrike" sz="1400" spc="0" u="none" cap="none">
                <a:solidFill>
                  <a:srgbClr val="1E293B">
                    <a:alpha val="100000"/>
                  </a:srgbClr>
                </a:solidFill>
                <a:latin typeface="Calibri"/>
              </a:rPr>
              <a:t><![CDATA[Codman`s triangle does NOT represent tumour — it is reactive new bone at the edge of the periosteal elevation; biopsy of the Codman`s triangle itself may give non-diagnostic reactive bone; the tumour is within the lesion, not within the triangle; named after Ernest Codman (Boston orthopaedic surgeon, 1869–1940 — the same Codman for whom the Codman exercise for shoulder rehabilitation is named); Codman`s triangle can be seen in any rapidly expansile process, including aggressive non-neoplastic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ing (endosteal / exostotic)]]></a:t>
            </a:r>
            <a:br/>
            <a:r>
              <a:rPr lang="en-US" strike="noStrike" sz="1400" spc="0" u="none" cap="none">
                <a:solidFill>
                  <a:srgbClr val="1E293B">
                    <a:alpha val="100000"/>
                  </a:srgbClr>
                </a:solidFill>
                <a:latin typeface="Calibri"/>
              </a:rPr>
              <a:t><![CDATA[A broad-based, smooth, gradual thickening of the cortex at the margin of a bone lesion, blending imperceptibly with the normal cortex; the periosteal new bone and endosteal new bone together produce cortical thickening that `buttresses` the weakened bone; not a discrete periosteal shell but a gradual sclerotic transition between normal bone and the lesion margin]]></a:t>
            </a:r>
            <a:br/>
            <a:r>
              <a:rPr lang="en-US" strike="noStrike" sz="1400" spc="0" u="none" cap="none">
                <a:solidFill>
                  <a:srgbClr val="1E293B">
                    <a:alpha val="100000"/>
                  </a:srgbClr>
                </a:solidFill>
                <a:latin typeface="Calibri"/>
              </a:rPr>
              <a:t><![CDATA[BENIGN — the buttressing pattern indicates a very slow-growing or static process; the periosteum and endosteum have had sufficient time to produce a mature, fully consolidated cortical response that is indistinguishable from normal cortex at its margins]]></a:t>
            </a:r>
            <a:br/>
            <a:r>
              <a:rPr lang="en-US" strike="noStrike" sz="1400" spc="0" u="none" cap="none">
                <a:solidFill>
                  <a:srgbClr val="1E293B">
                    <a:alpha val="100000"/>
                  </a:srgbClr>
                </a:solidFill>
                <a:latin typeface="Calibri"/>
              </a:rPr>
              <a:t><![CDATA[Non-ossifying fibroma (NOF) at the lesion margin; fibrous cortical defect; simple bone cyst with pathological fracture response; enostosis (bone island) — endosteal not periosteal; osteoid osteoma (sclerotic halo)]]></a:t>
            </a:r>
            <a:br/>
            <a:r>
              <a:rPr lang="en-US" strike="noStrike" sz="1400" spc="0" u="none" cap="none">
                <a:solidFill>
                  <a:srgbClr val="1E293B">
                    <a:alpha val="100000"/>
                  </a:srgbClr>
                </a:solidFill>
                <a:latin typeface="Calibri"/>
              </a:rPr>
              <a:t><![CDATA[The buttressing reaction is the most benign periosteal pattern and strongly suggests a long-standing or resolved process; it is commonly seen at the margins of benign fibrous lesions of bone (NOF, fibrous dysplasia, simple bone cysts) as a response to the mechanical weakening of the corte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ggshell / Expanded shell]]></a:t>
            </a:r>
            <a:br/>
            <a:r>
              <a:rPr lang="en-US" strike="noStrike" sz="1400" spc="0" u="none" cap="none">
                <a:solidFill>
                  <a:srgbClr val="1E293B">
                    <a:alpha val="100000"/>
                  </a:srgbClr>
                </a:solidFill>
                <a:latin typeface="Calibri"/>
              </a:rPr>
              <a:t><![CDATA[A thin, expanded periosteal shell of bone surrounding an expansile lesion; the lesion has ballooned the periosteum outward; the resulting shell is thin (eggshell) but continuous; the expanded shell may be intact or may show focal thinning and areas of cortical breakthrough]]></a:t>
            </a:r>
            <a:br/>
            <a:r>
              <a:rPr lang="en-US" strike="noStrike" sz="1400" spc="0" u="none" cap="none">
                <a:solidFill>
                  <a:srgbClr val="1E293B">
                    <a:alpha val="100000"/>
                  </a:srgbClr>
                </a:solidFill>
                <a:latin typeface="Calibri"/>
              </a:rPr>
              <a:t><![CDATA[VARIABLE — an intact, smooth eggshell expansion indicates a slow-growing lesion (benign or low-grade); focal cortical breakthrough of the expanded shell suggests a more aggressive process; the overall contour (smooth and lobulated vs irregular and infiltrated) is a key morphological discriminator]]></a:t>
            </a:r>
            <a:br/>
            <a:r>
              <a:rPr lang="en-US" strike="noStrike" sz="1400" spc="0" u="none" cap="none">
                <a:solidFill>
                  <a:srgbClr val="1E293B">
                    <a:alpha val="100000"/>
                  </a:srgbClr>
                </a:solidFill>
                <a:latin typeface="Calibri"/>
              </a:rPr>
              <a:t><![CDATA[Aneurysmal bone cyst (ABC — classic thin eggshell expansion with internal septa); giant cell tumour of bone (GCT — expanded, soap-bubble lytic lesion); simple bone cyst; enchondroma of small bones; intraosseous lipoma]]></a:t>
            </a:r>
            <a:br/>
            <a:r>
              <a:rPr lang="en-US" strike="noStrike" sz="1400" spc="0" u="none" cap="none">
                <a:solidFill>
                  <a:srgbClr val="1E293B">
                    <a:alpha val="100000"/>
                  </a:srgbClr>
                </a:solidFill>
                <a:latin typeface="Calibri"/>
              </a:rPr>
              <a:t><![CDATA[The aneurysmal bone cyst is the archetypal `eggshell expansion` lesion — it produces dramatic expansile ballooning of the bone with a thin but complete periosteal shell and internal fibrous septa visible on MRI (fluid-fluid levels on axial MRI are pathognomonic); GCT of bone produces a similar appearance but typically extends to the subchondral bone of the epiphysis and is located eccentrically rather than cent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by Category]]></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Key Distinguish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 / Healing]]></a:t>
            </a:r>
            <a:br/>
            <a:r>
              <a:rPr lang="en-US" strike="noStrike" sz="1400" spc="0" u="none" cap="none">
                <a:solidFill>
                  <a:srgbClr val="1E293B">
                    <a:alpha val="100000"/>
                  </a:srgbClr>
                </a:solidFill>
                <a:latin typeface="Calibri"/>
              </a:rPr>
              <a:t><![CDATA[Fracture healing; stress fracture; periosteal contusion; subperiosteal haematoma]]></a:t>
            </a:r>
            <a:br/>
            <a:r>
              <a:rPr lang="en-US" strike="noStrike" sz="1400" spc="0" u="none" cap="none">
                <a:solidFill>
                  <a:srgbClr val="1E293B">
                    <a:alpha val="100000"/>
                  </a:srgbClr>
                </a:solidFill>
                <a:latin typeface="Calibri"/>
              </a:rPr>
              <a:t><![CDATA[Solid or Codman`s triangle (acute subperiosteal haematoma); periosteal callus (exuberant solid reaction around a healing fracture)]]></a:t>
            </a:r>
            <a:br/>
            <a:r>
              <a:rPr lang="en-US" strike="noStrike" sz="1400" spc="0" u="none" cap="none">
                <a:solidFill>
                  <a:srgbClr val="1E293B">
                    <a:alpha val="100000"/>
                  </a:srgbClr>
                </a:solidFill>
                <a:latin typeface="Calibri"/>
              </a:rPr>
              <a:t><![CDATA[History of trauma or overuse; healing fracture callus has irregular bridging appearance; stress fracture — periosteal reaction along cortex at the site of maximum stress, often with a lucent fracture line; subperiosteal haematoma after direct blow can mimic an aggressive tumour — correlation with mechanism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mpbells Operative Orthopaedics. 14th Edition. Elsevi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osteal reactions are one of the most underrated signs on a plain X-ray. One look at the pattern tells you whether you're dealing with something benign and slow — or aggressive and urg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osteal Rea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A periosteal reaction (periosteal response) is new bone formation on the outer surface of cortical bone, produced by the periosteum in response to any pathological process that irritates or lifts the periosteum away from the underlying cortex. The periosteum — a two-layered fibrovascular membrane investing the outer surface of all bones except at articular surfaces — contains an inner cambium (osteogenic) layer rich in osteoprogenitor cells and an outer fibrous layer carrying the neurovascular supply. When this membrane is elevated, stretched, or infiltrated by tumour, infection, haemorrhage, or mechanical stress, the cambium layer responds by producing woven bone, which over time may mature into lamellar bone as the stimulus persists or resolv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 periosteal reactions are among the most important radiological signs in musculoskeletal radiology; their morphology — whether they are continuous or interrupted, solid or laminated, organised or chaotic — provides critical diagnostic information about the underlying pathological process; a solid, well-defined periosteal reaction almost invariably indicates a benign or slow-growing process; an interrupted, aggressive-pattern periosteal reaction strongly suggests a malignant or rapidly destructive lesion; the periosteal reaction pattern does NOT make a tissue diagnosis, but it powerfully stratifies the lesion as benign vs aggressive and guides the subsequent investigation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eriosteum: the periosteum consists of two layers; (1) the outer fibrous layer — dense collagen, contains fibroblasts, Sharpey`s fibres (anchoring the periosteum to cortical bone through small perforating fibres that cross into the outer cortex), blood vessels, and unmyelinated pain fibres (which is why periosteal elevation is exquisitely painful — periosteal pain is the source of bone pain in osteomyelitis, metastatic disease, and primary bone tumours); (2) the inner cambium layer — loosely arranged cells including osteoprogenitor cells, osteoblasts, and undifferentiated mesenchymal cells; this is the osteogenic layer responsible for appositional bone growth (increasing cortical diameter with age) and for the periosteal new bone formation seen in all periosteal reactions; the cambium layer is thicker and more cellular in children (explaining why children produce more exuberant periosteal reactions than adults in response to the same stimu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How Periosteal Reactions Form]]></a:t>
            </a:r>
            <a:br/>
            <a:br/>
            <a:r>
              <a:rPr lang="en-US" strike="noStrike" sz="1400" spc="0" u="none" cap="none">
                <a:solidFill>
                  <a:srgbClr val="1E293B">
                    <a:alpha val="100000"/>
                  </a:srgbClr>
                </a:solidFill>
                <a:latin typeface="Calibri"/>
              </a:rPr>
              <a:t><![CDATA[The fundamental mechanism: any process that elevates the periosteum from the cortex creates a subperiosteal space; the cambium layer responds to this elevation by producing new bone, which forms in the subperiosteal space between the elevated periosteum and the outer cortex; the morphology of the resulting periosteal reaction depends on: (1) the RATE of the underlying disease process (slow = time for organised bone deposition; fast = chaotic bone formation); (2) the NATURE of the underlying pathology (benign tumour, infection, fracture healing, malignancy); (3) the AGE of the patient (children produce more exuberant reactions); (4) the BONE INVOLVED (flat bones and metaphyses produce more reaction than diaphy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e determines morphology: if the periosteum is elevated slowly (months to years), the cambium layer has time to deposit organised, layered, mineralised bone — producing a solid, thick, homogeneous periosteal shell; if the periosteum is elevated rapidly (days to weeks, as in aggressive tumours or acute osteomyelitis), the cambium layer attempts to produce bone but is outpaced by the expanding lesion, producing interrupted, disorganised, or spiculated bone patterns; if the underlying lesion is rapidly destructive and the periosteum is repeatedly breached, the reaction cannot consolidate and produces the most aggressive-appearing patterns (sunburst, Codman`s tri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appearance on radiographs: new periosteal bone is NOT immediately visible on plain X-ray; the minimum detectable periosteal reaction on plain radiography requires approximately 10–21 days of active new bone formation; bone scintigraphy (technetium-99m MDP bone scan) detects periosteal activity as early as 3–7 days; MRI detects subperiosteal oedema and early periosteal elevation within days; CT detects thin cortical new bone better than plain radiography but is still limited to detecting mineralised bone on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Periosteal Reaction Patterns]]></a:t>
            </a:r>
            <a:br/>
            <a:br/>
            <a:br/>
            <a:b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Aggressiveness]]></a:t>
            </a:r>
            <a:br/>
            <a:r>
              <a:rPr lang="en-US" strike="noStrike" sz="1400" spc="0" u="none" cap="none">
                <a:solidFill>
                  <a:srgbClr val="1E293B">
                    <a:alpha val="100000"/>
                  </a:srgbClr>
                </a:solidFill>
                <a:latin typeface="Calibri"/>
              </a:rPr>
              <a:t><![CDATA[Typical C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2026-05-27T13:26:01Z</dcterms:created>
  <dcterms:modified xsi:type="dcterms:W3CDTF">2026-05-27T13:26:01Z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