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presProps" Target="presProps.xml"/>
  <Relationship Id="rId21" Type="http://schemas.openxmlformats.org/officeDocument/2006/relationships/viewProps" Target="viewProps.xml"/>
  <Relationship Id="rId22"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92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iprosthetic Joint Infection — Principl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a:t>
            </a:r>
            <a:br/>
            <a:br/>
            <a:br/>
            <a:br/>
            <a:br/>
            <a:r>
              <a:rPr lang="en-US" strike="noStrike" sz="1400" spc="0" u="none" cap="none">
                <a:solidFill>
                  <a:srgbClr val="1E293B">
                    <a:alpha val="100000"/>
                  </a:srgbClr>
                </a:solidFill>
                <a:latin typeface="Calibri"/>
              </a:rPr>
              <a:t><![CDATA[Several patient related and procedure related factors increase the risk of periprosthetic join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betes melli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es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munosup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nutr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arthroplas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longed surgical du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or soft tissue cond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timization of these factors prior to surgery can significantly reduce infection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br/>
            <a:br/>
            <a:r>
              <a:rPr lang="en-US" strike="noStrike" sz="1400" spc="0" u="none" cap="none">
                <a:solidFill>
                  <a:srgbClr val="1E293B">
                    <a:alpha val="100000"/>
                  </a:srgbClr>
                </a:solidFill>
                <a:latin typeface="Calibri"/>
              </a:rPr>
              <a:t><![CDATA[Clinical presentation depends on the timing and severity of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sistent joint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round the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rmth and erythe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us tract communicating with the prosth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ound drain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ver in acute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sinus tract communicating with the prosthetic joint is considered diagnostic of periprosthetic join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br/>
            <a:br/>
            <a:r>
              <a:rPr lang="en-US" strike="noStrike" sz="1400" spc="0" u="none" cap="none">
                <a:solidFill>
                  <a:srgbClr val="1E293B">
                    <a:alpha val="100000"/>
                  </a:srgbClr>
                </a:solidFill>
                <a:latin typeface="Calibri"/>
              </a:rPr>
              <a:t><![CDATA[Diagnosis of periprosthetic joint infection requires integration of clinical findings, laboratory tests and imaging stu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vated ESR and CRP lev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aspiration with synovial fluid anal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crobiological cul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to detect implant loos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clear medicine imaging in selecte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ovial fluid leukocyte count and neutrophil percentage are particularly useful diagnostic mark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Strategies]]></a:t>
            </a:r>
            <a:br/>
            <a:br/>
            <a:br/>
            <a:br/>
            <a:br/>
            <a:r>
              <a:rPr lang="en-US" strike="noStrike" sz="1400" spc="0" u="none" cap="none">
                <a:solidFill>
                  <a:srgbClr val="1E293B">
                    <a:alpha val="100000"/>
                  </a:srgbClr>
                </a:solidFill>
                <a:latin typeface="Calibri"/>
              </a:rPr>
              <a:t><![CDATA[Management of periprosthetic joint infection depends on the chronicity of infection, organism involved, and stability of the prosth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Method]]></a:t>
            </a:r>
            <a:br/>
            <a:r>
              <a:rPr lang="en-US" strike="noStrike" sz="1400" spc="0" u="none" cap="none">
                <a:solidFill>
                  <a:srgbClr val="1E293B">
                    <a:alpha val="100000"/>
                  </a:srgbClr>
                </a:solidFill>
                <a:latin typeface="Calibri"/>
              </a:rPr>
              <a:t><![CDATA[Ind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bridement with implant retention]]></a:t>
            </a:r>
            <a:br/>
            <a:r>
              <a:rPr lang="en-US" strike="noStrike" sz="1400" spc="0" u="none" cap="none">
                <a:solidFill>
                  <a:srgbClr val="1E293B">
                    <a:alpha val="100000"/>
                  </a:srgbClr>
                </a:solidFill>
                <a:latin typeface="Calibri"/>
              </a:rPr>
              <a:t><![CDATA[Early infections with stable impl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e stage revision]]></a:t>
            </a:r>
            <a:br/>
            <a:r>
              <a:rPr lang="en-US" strike="noStrike" sz="1400" spc="0" u="none" cap="none">
                <a:solidFill>
                  <a:srgbClr val="1E293B">
                    <a:alpha val="100000"/>
                  </a:srgbClr>
                </a:solidFill>
                <a:latin typeface="Calibri"/>
              </a:rPr>
              <a:t><![CDATA[Selected chronic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stage revision]]></a:t>
            </a:r>
            <a:br/>
            <a:r>
              <a:rPr lang="en-US" strike="noStrike" sz="1400" spc="0" u="none" cap="none">
                <a:solidFill>
                  <a:srgbClr val="1E293B">
                    <a:alpha val="100000"/>
                  </a:srgbClr>
                </a:solidFill>
                <a:latin typeface="Calibri"/>
              </a:rPr>
              <a:t><![CDATA[Gold standard for chronic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ection arthroplasty]]></a:t>
            </a:r>
            <a:br/>
            <a:r>
              <a:rPr lang="en-US" strike="noStrike" sz="1400" spc="0" u="none" cap="none">
                <a:solidFill>
                  <a:srgbClr val="1E293B">
                    <a:alpha val="100000"/>
                  </a:srgbClr>
                </a:solidFill>
                <a:latin typeface="Calibri"/>
              </a:rPr>
              <a:t><![CDATA[Severe infection or poor host fac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stage revision arthroplasty remains the most commonly used method for treating chronic periprosthetic joint infec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 Strategies]]></a:t>
            </a:r>
            <a:br/>
            <a:br/>
            <a:br/>
            <a:br/>
            <a:br/>
            <a:r>
              <a:rPr lang="en-US" strike="noStrike" sz="1400" spc="0" u="none" cap="none">
                <a:solidFill>
                  <a:srgbClr val="1E293B">
                    <a:alpha val="100000"/>
                  </a:srgbClr>
                </a:solidFill>
                <a:latin typeface="Calibri"/>
              </a:rPr>
              <a:t><![CDATA[Prevention of periprosthetic joint infection is a critical aspect of joint replacement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perative antibiotic prophylax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ict sterile surgical techniq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timization of patient comorbid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minar airflow operating theat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ization of operative ti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measures significantly reduce infection rates following arthroplasty proced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Staphylococcus species are the most common cause of periprosthetic join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film formation protects bacteria from antibio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sinus tract communicating with the prosthesis is diagnos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stage revision arthroplasty is the gold standard treatment for chronic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SR and CRP are useful screening investig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arvizi J Periprosthetic Joint Infection Clinical Orthopaedics]]></a:t>
            </a:r>
            <a:br/>
            <a:r>
              <a:rPr lang="en-US" strike="noStrike" sz="1200" spc="0" u="none" cap="none">
                <a:solidFill>
                  <a:srgbClr val="1E293B">
                    <a:alpha val="100000"/>
                  </a:srgbClr>
                </a:solidFill>
                <a:latin typeface="Calibri"/>
              </a:rPr>
              <a:t><![CDATA[Zimmerli W Prosthetic Joint Infections New England Journal of Medicine]]></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Orthobullets Periprosthetic Joint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iprosthetic Joint Infection — Principl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iagnosis uses consensus criteria (MSIS/ICM) combining major and minor criteria. Classify by timing: early (24 mo) — guides biofilm maturity and strategy. Treatment options: DAIR (debridement, antibiotics, implant retention), one‑stage or two‑stage revision; chronic suppression in poor hosts. Principles: radical debridement, exchange modular parts, biofilm‑active antibiotics (e.g., rifampicin combinations for staph). Prevention bundle: laminar flow, antibiotic prophylaxis, skin prep, glycemic control, normotherm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Periprosthetic joint infection (PJI) is one of the most serious complications following joint replacement surgery. It occurs when microorganisms colonize the tissues surrounding a prosthetic joint implant, leading to inflammation, implant loosening, and joint dysfunction. PJI is most commonly associated with total hip arthroplasty and total knee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ncidence of PJI after primary joint replacement is approximately one to two percent, but the consequences can be devastating for patients. Infection may lead to prolonged hospitalization, multiple surgeries, functional impairment, and significant healthcare cos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periprosthetic joint infection requires a multidisciplinary approach involving orthopaedic surgeons, infectious disease specialists, microbiologists, and rehabilitation teams. Early diagnosis and appropriate treatment strategies are essential for successful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iology and Pathogenesis]]></a:t>
            </a:r>
            <a:br/>
            <a:br/>
            <a:br/>
            <a:br/>
            <a:br/>
            <a:r>
              <a:rPr lang="en-US" strike="noStrike" sz="1400" spc="0" u="none" cap="none">
                <a:solidFill>
                  <a:srgbClr val="1E293B">
                    <a:alpha val="100000"/>
                  </a:srgbClr>
                </a:solidFill>
                <a:latin typeface="Calibri"/>
              </a:rPr>
              <a:t><![CDATA[Periprosthetic joint infections occur when microorganisms adhere to the surface of an implant and form a biofilm. Biofilm formation allows bacteria to survive within a protective matrix that shields them from host immune responses and antibio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ost common organisms responsible for PJI are Gram positive bacteria, particularly Staphylococcus spec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ganism]]></a:t>
            </a:r>
            <a:br/>
            <a:r>
              <a:rPr lang="en-US" strike="noStrike" sz="1400" spc="0" u="none" cap="none">
                <a:solidFill>
                  <a:srgbClr val="1E293B">
                    <a:alpha val="100000"/>
                  </a:srgbClr>
                </a:solidFill>
                <a:latin typeface="Calibri"/>
              </a:rPr>
              <a:t><![CDATA[Clinical Associ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hylococcus aureus]]></a:t>
            </a:r>
            <a:br/>
            <a:r>
              <a:rPr lang="en-US" strike="noStrike" sz="1400" spc="0" u="none" cap="none">
                <a:solidFill>
                  <a:srgbClr val="1E293B">
                    <a:alpha val="100000"/>
                  </a:srgbClr>
                </a:solidFill>
                <a:latin typeface="Calibri"/>
              </a:rPr>
              <a:t><![CDATA[Acute postoperative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hylococcus epidermidis]]></a:t>
            </a:r>
            <a:br/>
            <a:r>
              <a:rPr lang="en-US" strike="noStrike" sz="1400" spc="0" u="none" cap="none">
                <a:solidFill>
                  <a:srgbClr val="1E293B">
                    <a:alpha val="100000"/>
                  </a:srgbClr>
                </a:solidFill>
                <a:latin typeface="Calibri"/>
              </a:rPr>
              <a:t><![CDATA[Chronic low grade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ptococcus species]]></a:t>
            </a:r>
            <a:br/>
            <a:r>
              <a:rPr lang="en-US" strike="noStrike" sz="1400" spc="0" u="none" cap="none">
                <a:solidFill>
                  <a:srgbClr val="1E293B">
                    <a:alpha val="100000"/>
                  </a:srgbClr>
                </a:solidFill>
                <a:latin typeface="Calibri"/>
              </a:rPr>
              <a:t><![CDATA[Hematogenous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m negative bacteria]]></a:t>
            </a:r>
            <a:br/>
            <a:r>
              <a:rPr lang="en-US" strike="noStrike" sz="1400" spc="0" u="none" cap="none">
                <a:solidFill>
                  <a:srgbClr val="1E293B">
                    <a:alpha val="100000"/>
                  </a:srgbClr>
                </a:solidFill>
                <a:latin typeface="Calibri"/>
              </a:rPr>
              <a:t><![CDATA[Immunocompromised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film formation on implant surfaces significantly complicates treatment because bacteria embedded in biofilms exhibit resistance to antibiotics and immune defense mechanis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utes of Infection]]></a:t>
            </a:r>
            <a:br/>
            <a:br/>
            <a:br/>
            <a:br/>
            <a:br/>
            <a:r>
              <a:rPr lang="en-US" strike="noStrike" sz="1400" spc="0" u="none" cap="none">
                <a:solidFill>
                  <a:srgbClr val="1E293B">
                    <a:alpha val="100000"/>
                  </a:srgbClr>
                </a:solidFill>
                <a:latin typeface="Calibri"/>
              </a:rPr>
              <a:t><![CDATA[Periprosthetic joint infection can occur through several routes depending on the timing and mechanism of bacterial ent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contamination during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atogenous spread from distant infection si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iguous spread from adjacent soft tissue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contamination is believed to be responsible for most early infections following arthroplasty proced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Based on Timing]]></a:t>
            </a:r>
            <a:br/>
            <a:br/>
            <a:br/>
            <a:br/>
            <a:br/>
            <a:r>
              <a:rPr lang="en-US" strike="noStrike" sz="1400" spc="0" u="none" cap="none">
                <a:solidFill>
                  <a:srgbClr val="1E293B">
                    <a:alpha val="100000"/>
                  </a:srgbClr>
                </a:solidFill>
                <a:latin typeface="Calibri"/>
              </a:rPr>
              <a:t><![CDATA[Periprosthetic joint infections are commonly classified according to the time of onset following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Time of Onset]]></a:t>
            </a:r>
            <a:br/>
            <a:r>
              <a:rPr lang="en-US" strike="noStrike" sz="1400" spc="0" u="none" cap="none">
                <a:solidFill>
                  <a:srgbClr val="1E293B">
                    <a:alpha val="100000"/>
                  </a:srgbClr>
                </a:solidFill>
                <a:latin typeface="Calibri"/>
              </a:rPr>
              <a:t><![CDATA[Typical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infection]]></a:t>
            </a:r>
            <a:br/>
            <a:r>
              <a:rPr lang="en-US" strike="noStrike" sz="1400" spc="0" u="none" cap="none">
                <a:solidFill>
                  <a:srgbClr val="1E293B">
                    <a:alpha val="100000"/>
                  </a:srgbClr>
                </a:solidFill>
                <a:latin typeface="Calibri"/>
              </a:rPr>
              <a:t><![CDATA[Within 3 months]]></a:t>
            </a:r>
            <a:br/>
            <a:r>
              <a:rPr lang="en-US" strike="noStrike" sz="1400" spc="0" u="none" cap="none">
                <a:solidFill>
                  <a:srgbClr val="1E293B">
                    <a:alpha val="100000"/>
                  </a:srgbClr>
                </a:solidFill>
                <a:latin typeface="Calibri"/>
              </a:rPr>
              <a:t><![CDATA[Acute pain, wound drainage, erythe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infection]]></a:t>
            </a:r>
            <a:br/>
            <a:r>
              <a:rPr lang="en-US" strike="noStrike" sz="1400" spc="0" u="none" cap="none">
                <a:solidFill>
                  <a:srgbClr val="1E293B">
                    <a:alpha val="100000"/>
                  </a:srgbClr>
                </a:solidFill>
                <a:latin typeface="Calibri"/>
              </a:rPr>
              <a:t><![CDATA[3 to 24 months]]></a:t>
            </a:r>
            <a:br/>
            <a:r>
              <a:rPr lang="en-US" strike="noStrike" sz="1400" spc="0" u="none" cap="none">
                <a:solidFill>
                  <a:srgbClr val="1E293B">
                    <a:alpha val="100000"/>
                  </a:srgbClr>
                </a:solidFill>
                <a:latin typeface="Calibri"/>
              </a:rPr>
              <a:t><![CDATA[Persistent joint pain and loos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 infection]]></a:t>
            </a:r>
            <a:br/>
            <a:r>
              <a:rPr lang="en-US" strike="noStrike" sz="1400" spc="0" u="none" cap="none">
                <a:solidFill>
                  <a:srgbClr val="1E293B">
                    <a:alpha val="100000"/>
                  </a:srgbClr>
                </a:solidFill>
                <a:latin typeface="Calibri"/>
              </a:rPr>
              <a:t><![CDATA[More than 24 months]]></a:t>
            </a:r>
            <a:br/>
            <a:r>
              <a:rPr lang="en-US" strike="noStrike" sz="1400" spc="0" u="none" cap="none">
                <a:solidFill>
                  <a:srgbClr val="1E293B">
                    <a:alpha val="100000"/>
                  </a:srgbClr>
                </a:solidFill>
                <a:latin typeface="Calibri"/>
              </a:rPr>
              <a:t><![CDATA[Hematogenous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7">
  <a:themeElements>
    <a:clrScheme name="Theme7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2026-03-17T00:17:34Z</dcterms:created>
  <dcterms:modified xsi:type="dcterms:W3CDTF">2026-03-17T00:17:34Z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