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presProps" Target="presProps.xml"/>
  <Relationship Id="rId21" Type="http://schemas.openxmlformats.org/officeDocument/2006/relationships/viewProps" Target="viewProps.xml"/>
  <Relationship Id="rId2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541520"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266700"/>
          <a:ext cx="8620125" cy="4953000"/>
          <a:chOff x="523875" y="266700"/>
          <a:chExt cx="8620125" cy="4953000"/>
        </a:xfrm>
      </p:grpSpPr>
      <p:sp>
        <p:nvSpPr>
          <p:cNvPr id="2" name=""/>
          <p:cNvSpPr txBox="1"/>
          <p:nvPr/>
        </p:nvSpPr>
        <p:spPr>
          <a:xfrm>
            <a:off x="523875" y="266700"/>
            <a:ext cx="2857500" cy="2667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1100" spc="0" u="none" cap="none">
                <a:solidFill>
                  <a:srgbClr val="2563EB">
                    <a:alpha val="100000"/>
                  </a:srgbClr>
                </a:solidFill>
                <a:latin typeface="Calibri"/>
              </a:rPr>
              <a:t><![CDATA[ORTHONOTES]]></a:t>
            </a:r>
          </a:p>
        </p:txBody>
      </p:sp>
      <p:sp>
        <p:nvSpPr>
          <p:cNvPr id="3" name=""/>
          <p:cNvSpPr txBox="1"/>
          <p:nvPr/>
        </p:nvSpPr>
        <p:spPr>
          <a:xfrm>
            <a:off x="523875" y="571500"/>
            <a:ext cx="285750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900" spc="0" u="none" cap="none">
                <a:solidFill>
                  <a:srgbClr val="94A3B8">
                    <a:alpha val="100000"/>
                  </a:srgbClr>
                </a:solidFill>
                <a:latin typeface="Calibri"/>
              </a:rPr>
              <a:t><![CDATA[ARTHROPLASTY]]></a:t>
            </a:r>
          </a:p>
        </p:txBody>
      </p:sp>
      <p:sp>
        <p:nvSpPr>
          <p:cNvPr id="4" name=""/>
          <p:cNvSpPr txBox="1"/>
          <p:nvPr/>
        </p:nvSpPr>
        <p:spPr>
          <a:xfrm>
            <a:off x="523875" y="1524000"/>
            <a:ext cx="8096250" cy="20955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3600" spc="0" u="none" cap="none">
                <a:solidFill>
                  <a:srgbClr val="FFFFFF">
                    <a:alpha val="100000"/>
                  </a:srgbClr>
                </a:solidFill>
                <a:latin typeface="Calibri"/>
              </a:rPr>
              <a:t><![CDATA[Periprosthetic Joint Infection — Principles]]></a:t>
            </a:r>
          </a:p>
        </p:txBody>
      </p:sp>
      <p:sp>
        <p:nvSpPr>
          <p:cNvPr id="5" name=""/>
          <p:cNvSpPr txBox="1"/>
          <p:nvPr/>
        </p:nvSpPr>
        <p:spPr>
          <a:xfrm>
            <a:off x="523875" y="4686300"/>
            <a:ext cx="8096250" cy="2667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000" spc="0" u="none" cap="none">
                <a:solidFill>
                  <a:srgbClr val="94A3B8">
                    <a:alpha val="100000"/>
                  </a:srgbClr>
                </a:solidFill>
                <a:latin typeface="Calibri"/>
              </a:rPr>
              <a:t><![CDATA[The Orthopaedic Knowledge Network  •  orthonotes.in]]></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eriprosthetic Joint Infection — Principl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Risk Factors]]></a:t>
            </a:r>
            <a:br/>
            <a:br/>
            <a:br/>
            <a:br/>
            <a:br/>
            <a:r>
              <a:rPr lang="en-US" strike="noStrike" sz="1400" spc="0" u="none" cap="none">
                <a:solidFill>
                  <a:srgbClr val="1E293B">
                    <a:alpha val="100000"/>
                  </a:srgbClr>
                </a:solidFill>
                <a:latin typeface="Calibri"/>
              </a:rPr>
              <a:t><![CDATA[Several patient related and procedure related factors increase the risk of periprosthetic joint infec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Diabetes mellitu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besit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mmunosuppress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alnutri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Revision arthroplast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rolonged surgical dura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oor soft tissue condi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ptimization of these factors prior to surgery can significantly reduce infection risk.]]></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linical Features]]></a:t>
            </a:r>
            <a:br/>
            <a:br/>
            <a:br/>
            <a:br/>
            <a:br/>
            <a:r>
              <a:rPr lang="en-US" strike="noStrike" sz="1400" spc="0" u="none" cap="none">
                <a:solidFill>
                  <a:srgbClr val="1E293B">
                    <a:alpha val="100000"/>
                  </a:srgbClr>
                </a:solidFill>
                <a:latin typeface="Calibri"/>
              </a:rPr>
              <a:t><![CDATA[Clinical presentation depends on the timing and severity of infec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ersistent joint pai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0]]></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eriprosthetic Joint Infection — Principl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welling around the joint]]></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Warmth and erythema]]></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inus tract communicating with the prosthesi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Wound drainag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Fever in acute infection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 sinus tract communicating with the prosthetic joint is considered diagnostic of periprosthetic joint infec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nvestigations]]></a:t>
            </a:r>
            <a:br/>
            <a:br/>
            <a:br/>
            <a:br/>
            <a:br/>
            <a:r>
              <a:rPr lang="en-US" strike="noStrike" sz="1400" spc="0" u="none" cap="none">
                <a:solidFill>
                  <a:srgbClr val="1E293B">
                    <a:alpha val="100000"/>
                  </a:srgbClr>
                </a:solidFill>
                <a:latin typeface="Calibri"/>
              </a:rPr>
              <a:t><![CDATA[Diagnosis of periprosthetic joint infection requires integration of clinical findings, laboratory tests and imaging studie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Elevated ESR and CRP level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Joint aspiration with synovial fluid analysi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1]]></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eriprosthetic Joint Infection — Principl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icrobiological culture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lain radiographs to detect implant loosening]]></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Nuclear medicine imaging in selected case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ynovial fluid leukocyte count and neutrophil percentage are particularly useful diagnostic marker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reatment Strategies]]></a:t>
            </a:r>
            <a:br/>
            <a:br/>
            <a:br/>
            <a:br/>
            <a:br/>
            <a:r>
              <a:rPr lang="en-US" strike="noStrike" sz="1400" spc="0" u="none" cap="none">
                <a:solidFill>
                  <a:srgbClr val="1E293B">
                    <a:alpha val="100000"/>
                  </a:srgbClr>
                </a:solidFill>
                <a:latin typeface="Calibri"/>
              </a:rPr>
              <a:t><![CDATA[Management of periprosthetic joint infection depends on the chronicity of infection, organism involved, and stability of the prosthesi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reatment Method]]></a:t>
            </a:r>
            <a:br/>
            <a:r>
              <a:rPr lang="en-US" strike="noStrike" sz="1400" spc="0" u="none" cap="none">
                <a:solidFill>
                  <a:srgbClr val="1E293B">
                    <a:alpha val="100000"/>
                  </a:srgbClr>
                </a:solidFill>
                <a:latin typeface="Calibri"/>
              </a:rPr>
              <a:t><![CDATA[Indica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2]]></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eriprosthetic Joint Infection — Principl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Debridement with implant retention]]></a:t>
            </a:r>
            <a:br/>
            <a:r>
              <a:rPr lang="en-US" strike="noStrike" sz="1400" spc="0" u="none" cap="none">
                <a:solidFill>
                  <a:srgbClr val="1E293B">
                    <a:alpha val="100000"/>
                  </a:srgbClr>
                </a:solidFill>
                <a:latin typeface="Calibri"/>
              </a:rPr>
              <a:t><![CDATA[Early infections with stable implant]]></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ne stage revision]]></a:t>
            </a:r>
            <a:br/>
            <a:r>
              <a:rPr lang="en-US" strike="noStrike" sz="1400" spc="0" u="none" cap="none">
                <a:solidFill>
                  <a:srgbClr val="1E293B">
                    <a:alpha val="100000"/>
                  </a:srgbClr>
                </a:solidFill>
                <a:latin typeface="Calibri"/>
              </a:rPr>
              <a:t><![CDATA[Selected chronic infection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wo stage revision]]></a:t>
            </a:r>
            <a:br/>
            <a:r>
              <a:rPr lang="en-US" strike="noStrike" sz="1400" spc="0" u="none" cap="none">
                <a:solidFill>
                  <a:srgbClr val="1E293B">
                    <a:alpha val="100000"/>
                  </a:srgbClr>
                </a:solidFill>
                <a:latin typeface="Calibri"/>
              </a:rPr>
              <a:t><![CDATA[Gold standard for chronic infec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Resection arthroplasty]]></a:t>
            </a:r>
            <a:br/>
            <a:r>
              <a:rPr lang="en-US" strike="noStrike" sz="1400" spc="0" u="none" cap="none">
                <a:solidFill>
                  <a:srgbClr val="1E293B">
                    <a:alpha val="100000"/>
                  </a:srgbClr>
                </a:solidFill>
                <a:latin typeface="Calibri"/>
              </a:rPr>
              <a:t><![CDATA[Severe infection or poor host factor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wo stage revision arthroplasty remains the most commonly used method for treating chronic periprosthetic joint infection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3]]></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eriprosthetic Joint Infection — Principl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revention Strategies]]></a:t>
            </a:r>
            <a:br/>
            <a:br/>
            <a:br/>
            <a:br/>
            <a:br/>
            <a:r>
              <a:rPr lang="en-US" strike="noStrike" sz="1400" spc="0" u="none" cap="none">
                <a:solidFill>
                  <a:srgbClr val="1E293B">
                    <a:alpha val="100000"/>
                  </a:srgbClr>
                </a:solidFill>
                <a:latin typeface="Calibri"/>
              </a:rPr>
              <a:t><![CDATA[Prevention of periprosthetic joint infection is a critical aspect of joint replacement surger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erioperative antibiotic prophylaxi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trict sterile surgical techniqu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ptimization of patient comorbiditie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Laminar airflow operating theatre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inimization of operative tim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hese measures significantly reduce infection rates following arthroplasty procedure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4]]></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eriprosthetic Joint Infection — Principl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Exam Pearls]]></a:t>
            </a:r>
            <a:br/>
            <a:br/>
            <a:br/>
            <a:r>
              <a:rPr lang="en-US" strike="noStrike" sz="1400" spc="0" u="none" cap="none">
                <a:solidFill>
                  <a:srgbClr val="1E293B">
                    <a:alpha val="100000"/>
                  </a:srgbClr>
                </a:solidFill>
                <a:latin typeface="Calibri"/>
              </a:rPr>
              <a:t><![CDATA[Staphylococcus species are the most common cause of periprosthetic joint infec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Biofilm formation protects bacteria from antibiotic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 sinus tract communicating with the prosthesis is diagnostic]]></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wo stage revision arthroplasty is the gold standard treatment for chronic infec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ESR and CRP are useful screening investigation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5]]></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References]]></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200" spc="0" u="none" cap="none">
                <a:solidFill>
                  <a:srgbClr val="1E293B">
                    <a:alpha val="100000"/>
                  </a:srgbClr>
                </a:solidFill>
                <a:latin typeface="Calibri"/>
              </a:rPr>
              <a:t><![CDATA[Parvizi J Periprosthetic Joint Infection Clinical Orthopaedics]]></a:t>
            </a:r>
            <a:br/>
            <a:r>
              <a:rPr lang="en-US" strike="noStrike" sz="1200" spc="0" u="none" cap="none">
                <a:solidFill>
                  <a:srgbClr val="1E293B">
                    <a:alpha val="100000"/>
                  </a:srgbClr>
                </a:solidFill>
                <a:latin typeface="Calibri"/>
              </a:rPr>
              <a:t><![CDATA[Zimmerli W Prosthetic Joint Infections New England Journal of Medicine]]></a:t>
            </a:r>
            <a:br/>
            <a:r>
              <a:rPr lang="en-US" strike="noStrike" sz="1200" spc="0" u="none" cap="none">
                <a:solidFill>
                  <a:srgbClr val="1E293B">
                    <a:alpha val="100000"/>
                  </a:srgbClr>
                </a:solidFill>
                <a:latin typeface="Calibri"/>
              </a:rPr>
              <a:t><![CDATA[Rockwood and Green Fractures in Adults]]></a:t>
            </a:r>
            <a:br/>
            <a:r>
              <a:rPr lang="en-US" strike="noStrike" sz="1200" spc="0" u="none" cap="none">
                <a:solidFill>
                  <a:srgbClr val="1E293B">
                    <a:alpha val="100000"/>
                  </a:srgbClr>
                </a:solidFill>
                <a:latin typeface="Calibri"/>
              </a:rPr>
              <a:t><![CDATA[Court Brown Trauma Orthopaedics]]></a:t>
            </a:r>
            <a:br/>
            <a:r>
              <a:rPr lang="en-US" strike="noStrike" sz="1200" spc="0" u="none" cap="none">
                <a:solidFill>
                  <a:srgbClr val="1E293B">
                    <a:alpha val="100000"/>
                  </a:srgbClr>
                </a:solidFill>
                <a:latin typeface="Calibri"/>
              </a:rPr>
              <a:t><![CDATA[Orthobullets Periprosthetic Joint Infec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6]]></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1809750"/>
          <a:ext cx="8620125" cy="3524250"/>
          <a:chOff x="523875" y="1809750"/>
          <a:chExt cx="8620125" cy="3524250"/>
        </a:xfrm>
      </p:grpSpPr>
      <p:sp>
        <p:nvSpPr>
          <p:cNvPr id="2" name=""/>
          <p:cNvSpPr txBox="1"/>
          <p:nvPr/>
        </p:nvSpPr>
        <p:spPr>
          <a:xfrm>
            <a:off x="523875" y="1809750"/>
            <a:ext cx="8096250" cy="3429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1400" spc="0" u="none" cap="none">
                <a:solidFill>
                  <a:srgbClr val="2563EB">
                    <a:alpha val="100000"/>
                  </a:srgbClr>
                </a:solidFill>
                <a:latin typeface="Calibri"/>
              </a:rPr>
              <a:t><![CDATA[ORTHONOTES]]></a:t>
            </a:r>
          </a:p>
        </p:txBody>
      </p:sp>
      <p:sp>
        <p:nvSpPr>
          <p:cNvPr id="3" name=""/>
          <p:cNvSpPr txBox="1"/>
          <p:nvPr/>
        </p:nvSpPr>
        <p:spPr>
          <a:xfrm>
            <a:off x="523875" y="2228850"/>
            <a:ext cx="8096250" cy="7620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Calibri"/>
              </a:rPr>
              <a:t><![CDATA[Periprosthetic Joint Infection — Principles]]></a:t>
            </a:r>
          </a:p>
        </p:txBody>
      </p:sp>
      <p:sp>
        <p:nvSpPr>
          <p:cNvPr id="4" name=""/>
          <p:cNvSpPr txBox="1"/>
          <p:nvPr/>
        </p:nvSpPr>
        <p:spPr>
          <a:xfrm>
            <a:off x="523875" y="3238500"/>
            <a:ext cx="8096250" cy="28575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100" spc="0" u="none" cap="none">
                <a:solidFill>
                  <a:srgbClr val="94A3B8">
                    <a:alpha val="100000"/>
                  </a:srgbClr>
                </a:solidFill>
                <a:latin typeface="Calibri"/>
              </a:rPr>
              <a:t><![CDATA[orthonotes.in  |  The Orthopaedic Knowledge Networ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Overview]]></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500" spc="0" u="none" cap="none">
                <a:solidFill>
                  <a:srgbClr val="1E293B">
                    <a:alpha val="100000"/>
                  </a:srgbClr>
                </a:solidFill>
                <a:latin typeface="Calibri"/>
              </a:rPr>
              <a:t><![CDATA[Diagnosis uses consensus criteria (MSIS/ICM) combining major and minor criteria. Classify by timing: early (24 mo) — guides biofilm maturity and strategy. Treatment options: DAIR (debridement, antibiotics, implant retention), one‑stage or two‑stage revision; chronic suppression in poor hosts. Principles: radical debridement, exchange modular parts, biofilm‑active antibiotics (e.g., rifampicin combinations for staph). Prevention bundle: laminar flow, antibiotic prophylaxis, skin prep, glycemic control, normothermia.]]></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2]]></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eriprosthetic Joint Infection — Principl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verview]]></a:t>
            </a:r>
            <a:br/>
            <a:br/>
            <a:br/>
            <a:br/>
            <a:br/>
            <a:r>
              <a:rPr lang="en-US" strike="noStrike" sz="1400" spc="0" u="none" cap="none">
                <a:solidFill>
                  <a:srgbClr val="1E293B">
                    <a:alpha val="100000"/>
                  </a:srgbClr>
                </a:solidFill>
                <a:latin typeface="Calibri"/>
              </a:rPr>
              <a:t><![CDATA[Periprosthetic joint infection (PJI) is one of the most serious complications following joint replacement surgery. It occurs when microorganisms colonize the tissues surrounding a prosthetic joint implant, leading to inflammation, implant loosening, and joint dysfunction. PJI is most commonly associated with total hip arthroplasty and total knee arthroplast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3]]></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eriprosthetic Joint Infection — Principl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he incidence of PJI after primary joint replacement is approximately one to two percent, but the consequences can be devastating for patients. Infection may lead to prolonged hospitalization, multiple surgeries, functional impairment, and significant healthcare cost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4]]></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eriprosthetic Joint Infection — Principl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anagement of periprosthetic joint infection requires a multidisciplinary approach involving orthopaedic surgeons, infectious disease specialists, microbiologists, and rehabilitation teams. Early diagnosis and appropriate treatment strategies are essential for successful outcome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5]]></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eriprosthetic Joint Infection — Principl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Etiology and Pathogenesis]]></a:t>
            </a:r>
            <a:br/>
            <a:br/>
            <a:br/>
            <a:br/>
            <a:br/>
            <a:r>
              <a:rPr lang="en-US" strike="noStrike" sz="1400" spc="0" u="none" cap="none">
                <a:solidFill>
                  <a:srgbClr val="1E293B">
                    <a:alpha val="100000"/>
                  </a:srgbClr>
                </a:solidFill>
                <a:latin typeface="Calibri"/>
              </a:rPr>
              <a:t><![CDATA[Periprosthetic joint infections occur when microorganisms adhere to the surface of an implant and form a biofilm. Biofilm formation allows bacteria to survive within a protective matrix that shields them from host immune responses and antibiotic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he most common organisms responsible for PJI are Gram positive bacteria, particularly Staphylococcus specie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rganism]]></a:t>
            </a:r>
            <a:br/>
            <a:r>
              <a:rPr lang="en-US" strike="noStrike" sz="1400" spc="0" u="none" cap="none">
                <a:solidFill>
                  <a:srgbClr val="1E293B">
                    <a:alpha val="100000"/>
                  </a:srgbClr>
                </a:solidFill>
                <a:latin typeface="Calibri"/>
              </a:rPr>
              <a:t><![CDATA[Clinical Associa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6]]></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eriprosthetic Joint Infection — Principl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taphylococcus aureus]]></a:t>
            </a:r>
            <a:br/>
            <a:r>
              <a:rPr lang="en-US" strike="noStrike" sz="1400" spc="0" u="none" cap="none">
                <a:solidFill>
                  <a:srgbClr val="1E293B">
                    <a:alpha val="100000"/>
                  </a:srgbClr>
                </a:solidFill>
                <a:latin typeface="Calibri"/>
              </a:rPr>
              <a:t><![CDATA[Acute postoperative infection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taphylococcus epidermidis]]></a:t>
            </a:r>
            <a:br/>
            <a:r>
              <a:rPr lang="en-US" strike="noStrike" sz="1400" spc="0" u="none" cap="none">
                <a:solidFill>
                  <a:srgbClr val="1E293B">
                    <a:alpha val="100000"/>
                  </a:srgbClr>
                </a:solidFill>
                <a:latin typeface="Calibri"/>
              </a:rPr>
              <a:t><![CDATA[Chronic low grade infection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treptococcus species]]></a:t>
            </a:r>
            <a:br/>
            <a:r>
              <a:rPr lang="en-US" strike="noStrike" sz="1400" spc="0" u="none" cap="none">
                <a:solidFill>
                  <a:srgbClr val="1E293B">
                    <a:alpha val="100000"/>
                  </a:srgbClr>
                </a:solidFill>
                <a:latin typeface="Calibri"/>
              </a:rPr>
              <a:t><![CDATA[Hematogenous infection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Gram negative bacteria]]></a:t>
            </a:r>
            <a:br/>
            <a:r>
              <a:rPr lang="en-US" strike="noStrike" sz="1400" spc="0" u="none" cap="none">
                <a:solidFill>
                  <a:srgbClr val="1E293B">
                    <a:alpha val="100000"/>
                  </a:srgbClr>
                </a:solidFill>
                <a:latin typeface="Calibri"/>
              </a:rPr>
              <a:t><![CDATA[Immunocompromised patient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Biofilm formation on implant surfaces significantly complicates treatment because bacteria embedded in biofilms exhibit resistance to antibiotics and immune defense mechanism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7]]></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eriprosthetic Joint Infection — Principl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Routes of Infection]]></a:t>
            </a:r>
            <a:br/>
            <a:br/>
            <a:br/>
            <a:br/>
            <a:br/>
            <a:r>
              <a:rPr lang="en-US" strike="noStrike" sz="1400" spc="0" u="none" cap="none">
                <a:solidFill>
                  <a:srgbClr val="1E293B">
                    <a:alpha val="100000"/>
                  </a:srgbClr>
                </a:solidFill>
                <a:latin typeface="Calibri"/>
              </a:rPr>
              <a:t><![CDATA[Periprosthetic joint infection can occur through several routes depending on the timing and mechanism of bacterial entr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Direct contamination during surger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Hematogenous spread from distant infection site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ontiguous spread from adjacent soft tissue infec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ntraoperative contamination is believed to be responsible for most early infections following arthroplasty procedure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8]]></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eriprosthetic Joint Infection — Principl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lassification Based on Timing]]></a:t>
            </a:r>
            <a:br/>
            <a:br/>
            <a:br/>
            <a:br/>
            <a:br/>
            <a:r>
              <a:rPr lang="en-US" strike="noStrike" sz="1400" spc="0" u="none" cap="none">
                <a:solidFill>
                  <a:srgbClr val="1E293B">
                    <a:alpha val="100000"/>
                  </a:srgbClr>
                </a:solidFill>
                <a:latin typeface="Calibri"/>
              </a:rPr>
              <a:t><![CDATA[Periprosthetic joint infections are commonly classified according to the time of onset following surger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ype]]></a:t>
            </a:r>
            <a:br/>
            <a:r>
              <a:rPr lang="en-US" strike="noStrike" sz="1400" spc="0" u="none" cap="none">
                <a:solidFill>
                  <a:srgbClr val="1E293B">
                    <a:alpha val="100000"/>
                  </a:srgbClr>
                </a:solidFill>
                <a:latin typeface="Calibri"/>
              </a:rPr>
              <a:t><![CDATA[Time of Onset]]></a:t>
            </a:r>
            <a:br/>
            <a:r>
              <a:rPr lang="en-US" strike="noStrike" sz="1400" spc="0" u="none" cap="none">
                <a:solidFill>
                  <a:srgbClr val="1E293B">
                    <a:alpha val="100000"/>
                  </a:srgbClr>
                </a:solidFill>
                <a:latin typeface="Calibri"/>
              </a:rPr>
              <a:t><![CDATA[Typical Feature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Early infection]]></a:t>
            </a:r>
            <a:br/>
            <a:r>
              <a:rPr lang="en-US" strike="noStrike" sz="1400" spc="0" u="none" cap="none">
                <a:solidFill>
                  <a:srgbClr val="1E293B">
                    <a:alpha val="100000"/>
                  </a:srgbClr>
                </a:solidFill>
                <a:latin typeface="Calibri"/>
              </a:rPr>
              <a:t><![CDATA[Within 3 months]]></a:t>
            </a:r>
            <a:br/>
            <a:r>
              <a:rPr lang="en-US" strike="noStrike" sz="1400" spc="0" u="none" cap="none">
                <a:solidFill>
                  <a:srgbClr val="1E293B">
                    <a:alpha val="100000"/>
                  </a:srgbClr>
                </a:solidFill>
                <a:latin typeface="Calibri"/>
              </a:rPr>
              <a:t><![CDATA[Acute pain, wound drainage, erythema]]></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Delayed infection]]></a:t>
            </a:r>
            <a:br/>
            <a:r>
              <a:rPr lang="en-US" strike="noStrike" sz="1400" spc="0" u="none" cap="none">
                <a:solidFill>
                  <a:srgbClr val="1E293B">
                    <a:alpha val="100000"/>
                  </a:srgbClr>
                </a:solidFill>
                <a:latin typeface="Calibri"/>
              </a:rPr>
              <a:t><![CDATA[3 to 24 months]]></a:t>
            </a:r>
            <a:br/>
            <a:r>
              <a:rPr lang="en-US" strike="noStrike" sz="1400" spc="0" u="none" cap="none">
                <a:solidFill>
                  <a:srgbClr val="1E293B">
                    <a:alpha val="100000"/>
                  </a:srgbClr>
                </a:solidFill>
                <a:latin typeface="Calibri"/>
              </a:rPr>
              <a:t><![CDATA[Persistent joint pain and loosening]]></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Late infection]]></a:t>
            </a:r>
            <a:br/>
            <a:r>
              <a:rPr lang="en-US" strike="noStrike" sz="1400" spc="0" u="none" cap="none">
                <a:solidFill>
                  <a:srgbClr val="1E293B">
                    <a:alpha val="100000"/>
                  </a:srgbClr>
                </a:solidFill>
                <a:latin typeface="Calibri"/>
              </a:rPr>
              <a:t><![CDATA[More than 24 months]]></a:t>
            </a:r>
            <a:br/>
            <a:r>
              <a:rPr lang="en-US" strike="noStrike" sz="1400" spc="0" u="none" cap="none">
                <a:solidFill>
                  <a:srgbClr val="1E293B">
                    <a:alpha val="100000"/>
                  </a:srgbClr>
                </a:solidFill>
                <a:latin typeface="Calibri"/>
              </a:rPr>
              <a:t><![CDATA[Hematogenous infec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9]]></a:t>
            </a:r>
          </a:p>
        </p:txBody>
      </p:sp>
    </p:spTree>
  </p:cSld>
  <p:clrMapOvr>
    <a:masterClrMapping/>
  </p:clrMapOvr>
</p:sld>
</file>

<file path=ppt/theme/theme1.xml><?xml version="1.0" encoding="utf-8"?>
<a:theme xmlns:a="http://schemas.openxmlformats.org/drawingml/2006/main" name="Theme89">
  <a:themeElements>
    <a:clrScheme name="Theme8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9">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2026-07-31T19:14:07Z</dcterms:created>
  <dcterms:modified xsi:type="dcterms:W3CDTF">2026-07-31T19:14:07Z</dcterms:modified>
  <dc:title>Untitled Presentation</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