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07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s Planus - Flat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foot abduction produces the “too many toes” sign when viewed from behi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umn collapse produces midfoot sag and arc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failure reduces inversion power and arch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 tightness increases midfoot collapse by forcing compensatory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deformity is a three-dimensional deformity: hindfoot valgus + forefoot abduction + medial arch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s Planu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Treatment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a:t>
            </a:r>
            <a:br/>
            <a:r>
              <a:rPr lang="en-US" strike="noStrike" sz="1400" spc="0" u="none" cap="none">
                <a:solidFill>
                  <a:srgbClr val="1E293B">
                    <a:alpha val="100000"/>
                  </a:srgbClr>
                </a:solidFill>
                <a:latin typeface="Calibri"/>
              </a:rPr>
              <a:t><![CDATA[Arch reappears on tiptoe or non-weight-bearing]]></a:t>
            </a:r>
            <a:br/>
            <a:r>
              <a:rPr lang="en-US" strike="noStrike" sz="1400" spc="0" u="none" cap="none">
                <a:solidFill>
                  <a:srgbClr val="1E293B">
                    <a:alpha val="100000"/>
                  </a:srgbClr>
                </a:solidFill>
                <a:latin typeface="Calibri"/>
              </a:rPr>
              <a:t><![CDATA[Physiological laxity, pediatric flatfoot]]></a:t>
            </a:r>
            <a:br/>
            <a:r>
              <a:rPr lang="en-US" strike="noStrike" sz="1400" spc="0" u="none" cap="none">
                <a:solidFill>
                  <a:srgbClr val="1E293B">
                    <a:alpha val="100000"/>
                  </a:srgbClr>
                </a:solidFill>
                <a:latin typeface="Calibri"/>
              </a:rPr>
              <a:t><![CDATA[Reassurance if asymptomatic; orthoses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Arch absent even on tiptoe; restricted subtalar motion]]></a:t>
            </a:r>
            <a:br/>
            <a:r>
              <a:rPr lang="en-US" strike="noStrike" sz="1400" spc="0" u="none" cap="none">
                <a:solidFill>
                  <a:srgbClr val="1E293B">
                    <a:alpha val="100000"/>
                  </a:srgbClr>
                </a:solidFill>
                <a:latin typeface="Calibri"/>
              </a:rPr>
              <a:t><![CDATA[Tarsal coalition, vertical talus, arthritis]]></a:t>
            </a:r>
            <a:br/>
            <a:r>
              <a:rPr lang="en-US" strike="noStrike" sz="1400" spc="0" u="none" cap="none">
                <a:solidFill>
                  <a:srgbClr val="1E293B">
                    <a:alpha val="100000"/>
                  </a:srgbClr>
                </a:solidFill>
                <a:latin typeface="Calibri"/>
              </a:rPr>
              <a:t><![CDATA[Investigate cause; often surgical if pain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flatfoot]]></a:t>
            </a:r>
            <a:br/>
            <a:r>
              <a:rPr lang="en-US" strike="noStrike" sz="1400" spc="0" u="none" cap="none">
                <a:solidFill>
                  <a:srgbClr val="1E293B">
                    <a:alpha val="100000"/>
                  </a:srgbClr>
                </a:solidFill>
                <a:latin typeface="Calibri"/>
              </a:rPr>
              <a:t><![CDATA[Present early in life]]></a:t>
            </a:r>
            <a:br/>
            <a:r>
              <a:rPr lang="en-US" strike="noStrike" sz="1400" spc="0" u="none" cap="none">
                <a:solidFill>
                  <a:srgbClr val="1E293B">
                    <a:alpha val="100000"/>
                  </a:srgbClr>
                </a:solidFill>
                <a:latin typeface="Calibri"/>
              </a:rPr>
              <a:t><![CDATA[Congenital vertical talus, oblique talus]]></a:t>
            </a:r>
            <a:br/>
            <a:r>
              <a:rPr lang="en-US" strike="noStrike" sz="1400" spc="0" u="none" cap="none">
                <a:solidFill>
                  <a:srgbClr val="1E293B">
                    <a:alpha val="100000"/>
                  </a:srgbClr>
                </a:solidFill>
                <a:latin typeface="Calibri"/>
              </a:rPr>
              <a:t><![CDATA[Depends on rigidity and seve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acquired flatfoot]]></a:t>
            </a:r>
            <a:br/>
            <a:r>
              <a:rPr lang="en-US" strike="noStrike" sz="1400" spc="0" u="none" cap="none">
                <a:solidFill>
                  <a:srgbClr val="1E293B">
                    <a:alpha val="100000"/>
                  </a:srgbClr>
                </a:solidFill>
                <a:latin typeface="Calibri"/>
              </a:rPr>
              <a:t><![CDATA[Progressive arch collapse in adult]]></a:t>
            </a:r>
            <a:br/>
            <a:r>
              <a:rPr lang="en-US" strike="noStrike" sz="1400" spc="0" u="none" cap="none">
                <a:solidFill>
                  <a:srgbClr val="1E293B">
                    <a:alpha val="100000"/>
                  </a:srgbClr>
                </a:solidFill>
                <a:latin typeface="Calibri"/>
              </a:rPr>
              <a:t><![CDATA[Posterior tibial tendon dysfunction, ligament failure]]></a:t>
            </a:r>
            <a:br/>
            <a:r>
              <a:rPr lang="en-US" strike="noStrike" sz="1400" spc="0" u="none" cap="none">
                <a:solidFill>
                  <a:srgbClr val="1E293B">
                    <a:alpha val="100000"/>
                  </a:srgbClr>
                </a:solidFill>
                <a:latin typeface="Calibri"/>
              </a:rPr>
              <a:t><![CDATA[Stage-based reconstruction or 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flatfoot]]></a:t>
            </a:r>
            <a:br/>
            <a:r>
              <a:rPr lang="en-US" strike="noStrike" sz="1400" spc="0" u="none" cap="none">
                <a:solidFill>
                  <a:srgbClr val="1E293B">
                    <a:alpha val="100000"/>
                  </a:srgbClr>
                </a:solidFill>
                <a:latin typeface="Calibri"/>
              </a:rPr>
              <a:t><![CDATA[Associated muscle imbalance/spasticity]]></a:t>
            </a:r>
            <a:br/>
            <a:r>
              <a:rPr lang="en-US" strike="noStrike" sz="1400" spc="0" u="none" cap="none">
                <a:solidFill>
                  <a:srgbClr val="1E293B">
                    <a:alpha val="100000"/>
                  </a:srgbClr>
                </a:solidFill>
                <a:latin typeface="Calibri"/>
              </a:rPr>
              <a:t><![CDATA[Cerebral palsy, muscular dystrophy, neuropathy]]></a:t>
            </a:r>
            <a:br/>
            <a:r>
              <a:rPr lang="en-US" strike="noStrike" sz="1400" spc="0" u="none" cap="none">
                <a:solidFill>
                  <a:srgbClr val="1E293B">
                    <a:alpha val="100000"/>
                  </a:srgbClr>
                </a:solidFill>
                <a:latin typeface="Calibri"/>
              </a:rPr>
              <a:t><![CDATA[Orthoses, tendon balancing, osteotomy/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lexible Flatfoot]]></a:t>
            </a:r>
            <a:br/>
            <a:r>
              <a:rPr lang="en-US" strike="noStrike" sz="1400" spc="0" u="none" cap="none">
                <a:solidFill>
                  <a:srgbClr val="1E293B">
                    <a:alpha val="100000"/>
                  </a:srgbClr>
                </a:solidFill>
                <a:latin typeface="Calibri"/>
              </a:rPr>
              <a:t><![CDATA[Pediatric flexible flatfoot is common and usually physiological. Many children appear flat-footed because of ligamentous laxity, a thick plantar fat pad, and incomplete development of the medial arch. The arch often develops gradually with age. In an asymptomatic child with flexible painless flatfoot, treatment is usually reassurance and obser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pediatric flexible flatfeet are physiological and do not need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rch is absent during standing but appears on tiptoe or when the great toe is dorsi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igidity, asymmetry, progressive deformity, calf tightness, or recurrent ankle sprain should prompt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es do not permanently create an arch but may improve symptoms and shoe wear in symptomatic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stretching is useful when equinus contributes to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Rigid flatfoot is more concerning than flexible flatfoot because it usually reflects structural pathology. The arch remains absent during tiptoe standing and subtalar motion is reduced. Painful rigid flatfoot in an adolescent should raise suspicion for tarsal coalition, especially calcaneonavicular or talocalcaneal coal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ypical Age / Feature]]></a:t>
            </a:r>
            <a:br/>
            <a:r>
              <a:rPr lang="en-US" strike="noStrike" sz="1400" spc="0" u="none" cap="none">
                <a:solidFill>
                  <a:srgbClr val="1E293B">
                    <a:alpha val="100000"/>
                  </a:srgbClr>
                </a:solidFill>
                <a:latin typeface="Calibri"/>
              </a:rPr>
              <a:t><![CDATA[Diagnostic Cl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coalition]]></a:t>
            </a:r>
            <a:br/>
            <a:r>
              <a:rPr lang="en-US" strike="noStrike" sz="1400" spc="0" u="none" cap="none">
                <a:solidFill>
                  <a:srgbClr val="1E293B">
                    <a:alpha val="100000"/>
                  </a:srgbClr>
                </a:solidFill>
                <a:latin typeface="Calibri"/>
              </a:rPr>
              <a:t><![CDATA[Adolescent with painful rigid flatfoot]]></a:t>
            </a:r>
            <a:br/>
            <a:r>
              <a:rPr lang="en-US" strike="noStrike" sz="1400" spc="0" u="none" cap="none">
                <a:solidFill>
                  <a:srgbClr val="1E293B">
                    <a:alpha val="100000"/>
                  </a:srgbClr>
                </a:solidFill>
                <a:latin typeface="Calibri"/>
              </a:rPr>
              <a:t><![CDATA[Restricted subtalar motion, peroneal spasm, coalition on X-ray/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vertical talus]]></a:t>
            </a:r>
            <a:br/>
            <a:r>
              <a:rPr lang="en-US" strike="noStrike" sz="1400" spc="0" u="none" cap="none">
                <a:solidFill>
                  <a:srgbClr val="1E293B">
                    <a:alpha val="100000"/>
                  </a:srgbClr>
                </a:solidFill>
                <a:latin typeface="Calibri"/>
              </a:rPr>
              <a:t><![CDATA[Infant with rocker-bottom foot]]></a:t>
            </a:r>
            <a:br/>
            <a:r>
              <a:rPr lang="en-US" strike="noStrike" sz="1400" spc="0" u="none" cap="none">
                <a:solidFill>
                  <a:srgbClr val="1E293B">
                    <a:alpha val="100000"/>
                  </a:srgbClr>
                </a:solidFill>
                <a:latin typeface="Calibri"/>
              </a:rPr>
              <a:t><![CDATA[Fixed dorsal dislocation of navicular on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a:t>
            </a:r>
            <a:br/>
            <a:r>
              <a:rPr lang="en-US" strike="noStrike" sz="1400" spc="0" u="none" cap="none">
                <a:solidFill>
                  <a:srgbClr val="1E293B">
                    <a:alpha val="100000"/>
                  </a:srgbClr>
                </a:solidFill>
                <a:latin typeface="Calibri"/>
              </a:rPr>
              <a:t><![CDATA[Adult with painful stiff foot]]></a:t>
            </a:r>
            <a:br/>
            <a:r>
              <a:rPr lang="en-US" strike="noStrike" sz="1400" spc="0" u="none" cap="none">
                <a:solidFill>
                  <a:srgbClr val="1E293B">
                    <a:alpha val="100000"/>
                  </a:srgbClr>
                </a:solidFill>
                <a:latin typeface="Calibri"/>
              </a:rPr>
              <a:t><![CDATA[Multiple joint involvement, synov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br/>
            <a:r>
              <a:rPr lang="en-US" strike="noStrike" sz="1400" spc="0" u="none" cap="none">
                <a:solidFill>
                  <a:srgbClr val="1E293B">
                    <a:alpha val="100000"/>
                  </a:srgbClr>
                </a:solidFill>
                <a:latin typeface="Calibri"/>
              </a:rPr>
              <a:t><![CDATA[History of calcaneal, talar, or midfoot injury]]></a:t>
            </a:r>
            <a:br/>
            <a:r>
              <a:rPr lang="en-US" strike="noStrike" sz="1400" spc="0" u="none" cap="none">
                <a:solidFill>
                  <a:srgbClr val="1E293B">
                    <a:alpha val="100000"/>
                  </a:srgbClr>
                </a:solidFill>
                <a:latin typeface="Calibri"/>
              </a:rPr>
              <a:t><![CDATA[Degenerative changes on weight-bearing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Deformity and PTT Dysfunction]]></a:t>
            </a:r>
            <a:br/>
            <a:r>
              <a:rPr lang="en-US" strike="noStrike" sz="1400" spc="0" u="none" cap="none">
                <a:solidFill>
                  <a:srgbClr val="1E293B">
                    <a:alpha val="100000"/>
                  </a:srgbClr>
                </a:solidFill>
                <a:latin typeface="Calibri"/>
              </a:rPr>
              <a:t><![CDATA[Adult acquired flatfoot deformity is commonly caused by posterior tibial tendon dysfunction. The posterior tibial tendon normally inverts the hindfoot, supports the medial arch, and helps lock the transverse tarsal joints during push-off. When the tendon degenerates or ruptures, the arch collapses, the hindfoot moves into valgus, and the forefoot abdu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middle-aged women, obesity, diabetes, hypertension, inflammatory arthritis, and steroid exp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presents with pain and swelling posterior to the medi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isease produces medial arch collapse, too many toes sign, and inability to perform single heel r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disease becomes rigid and arthri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is most commonly associated with posterior tibial tendon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s Planus - Flat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s planus (flatfoot) is a deformity characterized by loss or reduction of the medial longitudinal arch of the foot, resulting in hindfoot valgus, forefoot abduction, and altered biomechanics. It may be flexible or rigid, congenital or acquired, and can occur in both children and adults. Most pediatric flexible flatfeet are physiological and asymptomatic, whereas adult-acquired flatfoot is commonly associated with posterior tibial tendon dysfunction (PTTD). Diagnosis is based on clinical examination, weight-bearing radiographs, and assessment of flexibility and associated deformities. Treatment ranges from reassurance and orthoses to tendon 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Planus - Orthonotes Wiki]]></a:t>
            </a:r>
            <a:br/>
            <a:br/>
            <a:br/>
            <a:r>
              <a:rPr lang="en-US" strike="noStrike" sz="1400" spc="0" u="none" cap="none">
                <a:solidFill>
                  <a:srgbClr val="1E293B">
                    <a:alpha val="100000"/>
                  </a:srgbClr>
                </a:solidFill>
                <a:latin typeface="Calibri"/>
              </a:rPr>
              <a:t><![CDATA[body {]]></a:t>
            </a:r>
            <a:br/>
            <a:r>
              <a:rPr lang="en-US" strike="noStrike" sz="1400" spc="0" u="none" cap="none">
                <a:solidFill>
                  <a:srgbClr val="1E293B">
                    <a:alpha val="100000"/>
                  </a:srgbClr>
                </a:solidFill>
                <a:latin typeface="Calibri"/>
              </a:rPr>
              <a:t><![CDATA[font-family: system-ui, -apple-system, BlinkMacSystemFont, "Segoe UI", sans-serif;]]></a:t>
            </a:r>
            <a:br/>
            <a:r>
              <a:rPr lang="en-US" strike="noStrike" sz="1400" spc="0" u="none" cap="none">
                <a:solidFill>
                  <a:srgbClr val="1E293B">
                    <a:alpha val="100000"/>
                  </a:srgbClr>
                </a:solidFill>
                <a:latin typeface="Calibri"/>
              </a:rPr>
              <a:t><![CDATA[background: #f8fafc;]]></a:t>
            </a:r>
            <a:br/>
            <a:r>
              <a:rPr lang="en-US" strike="noStrike" sz="1400" spc="0" u="none" cap="none">
                <a:solidFill>
                  <a:srgbClr val="1E293B">
                    <a:alpha val="100000"/>
                  </a:srgbClr>
                </a:solidFill>
                <a:latin typeface="Calibri"/>
              </a:rPr>
              <a:t><![CDATA[color: #1f2937;]]></a:t>
            </a:r>
            <a:br/>
            <a:r>
              <a:rPr lang="en-US" strike="noStrike" sz="1400" spc="0" u="none" cap="none">
                <a:solidFill>
                  <a:srgbClr val="1E293B">
                    <a:alpha val="100000"/>
                  </a:srgbClr>
                </a:solidFill>
                <a:latin typeface="Calibri"/>
              </a:rPr>
              <a:t><![CDATA[line-height: 1.7;]]></a:t>
            </a:r>
            <a:br/>
            <a:r>
              <a:rPr lang="en-US" strike="noStrike" sz="1400" spc="0" u="none" cap="none">
                <a:solidFill>
                  <a:srgbClr val="1E293B">
                    <a:alpha val="100000"/>
                  </a:srgbClr>
                </a:solidFill>
                <a:latin typeface="Calibri"/>
              </a:rPr>
              <a:t><![CDATA[margin: 0;]]></a:t>
            </a:r>
            <a:br/>
            <a:r>
              <a:rPr lang="en-US" strike="noStrike" sz="1400" spc="0" u="none" cap="none">
                <a:solidFill>
                  <a:srgbClr val="1E293B">
                    <a:alpha val="100000"/>
                  </a:srgbClr>
                </a:solidFill>
                <a:latin typeface="Calibri"/>
              </a:rPr>
              <a:t><![CDATA[padding: 0;]]></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orthonotes-article {]]></a:t>
            </a:r>
            <a:br/>
            <a:r>
              <a:rPr lang="en-US" strike="noStrike" sz="1400" spc="0" u="none" cap="none">
                <a:solidFill>
                  <a:srgbClr val="1E293B">
                    <a:alpha val="100000"/>
                  </a:srgbClr>
                </a:solidFill>
                <a:latin typeface="Calibri"/>
              </a:rPr>
              <a:t><![CDATA[max-width: 1100px;]]></a:t>
            </a:r>
            <a:br/>
            <a:r>
              <a:rPr lang="en-US" strike="noStrike" sz="1400" spc="0" u="none" cap="none">
                <a:solidFill>
                  <a:srgbClr val="1E293B">
                    <a:alpha val="100000"/>
                  </a:srgbClr>
                </a:solidFill>
                <a:latin typeface="Calibri"/>
              </a:rPr>
              <a:t><![CDATA[margin: 0 auto;]]></a:t>
            </a:r>
            <a:br/>
            <a:r>
              <a:rPr lang="en-US" strike="noStrike" sz="1400" spc="0" u="none" cap="none">
                <a:solidFill>
                  <a:srgbClr val="1E293B">
                    <a:alpha val="100000"/>
                  </a:srgbClr>
                </a:solidFill>
                <a:latin typeface="Calibri"/>
              </a:rPr>
              <a:t><![CDATA[padding: 32px 18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details {]]></a:t>
            </a:r>
            <a:br/>
            <a:r>
              <a:rPr lang="en-US" strike="noStrike" sz="1400" spc="0" u="none" cap="none">
                <a:solidFill>
                  <a:srgbClr val="1E293B">
                    <a:alpha val="100000"/>
                  </a:srgbClr>
                </a:solidFill>
                <a:latin typeface="Calibri"/>
              </a:rPr>
              <a:t><![CDATA[border: 1px solid #e5e7eb;]]></a:t>
            </a:r>
            <a:br/>
            <a:r>
              <a:rPr lang="en-US" strike="noStrike" sz="1400" spc="0" u="none" cap="none">
                <a:solidFill>
                  <a:srgbClr val="1E293B">
                    <a:alpha val="100000"/>
                  </a:srgbClr>
                </a:solidFill>
                <a:latin typeface="Calibri"/>
              </a:rPr>
              <a:t><![CDATA[border-radius: 12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box-shadow: 0 1px 3px rgba(15, 23, 42, 0.06);]]></a:t>
            </a:r>
            <a:br/>
            <a:r>
              <a:rPr lang="en-US" strike="noStrike" sz="1400" spc="0" u="none" cap="none">
                <a:solidFill>
                  <a:srgbClr val="1E293B">
                    <a:alpha val="100000"/>
                  </a:srgbClr>
                </a:solidFill>
                <a:latin typeface="Calibri"/>
              </a:rPr>
              <a:t><![CDATA[padding: 18px 20px;]]></a:t>
            </a:r>
            <a:br/>
            <a:r>
              <a:rPr lang="en-US" strike="noStrike" sz="1400" spc="0" u="none" cap="none">
                <a:solidFill>
                  <a:srgbClr val="1E293B">
                    <a:alpha val="100000"/>
                  </a:srgbClr>
                </a:solidFill>
                <a:latin typeface="Calibri"/>
              </a:rPr>
              <a:t><![CDATA[margin-bottom: 2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summary {]]></a:t>
            </a:r>
            <a:br/>
            <a:r>
              <a:rPr lang="en-US" strike="noStrike" sz="1400" spc="0" u="none" cap="none">
                <a:solidFill>
                  <a:srgbClr val="1E293B">
                    <a:alpha val="100000"/>
                  </a:srgbClr>
                </a:solidFill>
                <a:latin typeface="Calibri"/>
              </a:rPr>
              <a:t><![CDATA[color: #0b1c2d;]]></a:t>
            </a:r>
            <a:br/>
            <a:r>
              <a:rPr lang="en-US" strike="noStrike" sz="1400" spc="0" u="none" cap="none">
                <a:solidFill>
                  <a:srgbClr val="1E293B">
                    <a:alpha val="100000"/>
                  </a:srgbClr>
                </a:solidFill>
                <a:latin typeface="Calibri"/>
              </a:rPr>
              <a:t><![CDATA[font-size: 1.25rem;]]></a:t>
            </a:r>
            <a:br/>
            <a:r>
              <a:rPr lang="en-US" strike="noStrike" sz="1400" spc="0" u="none" cap="none">
                <a:solidFill>
                  <a:srgbClr val="1E293B">
                    <a:alpha val="100000"/>
                  </a:srgbClr>
                </a:solidFill>
                <a:latin typeface="Calibri"/>
              </a:rPr>
              <a:t><![CDATA[font-weight: 700;]]></a:t>
            </a:r>
            <a:br/>
            <a:r>
              <a:rPr lang="en-US" strike="noStrike" sz="1400" spc="0" u="none" cap="none">
                <a:solidFill>
                  <a:srgbClr val="1E293B">
                    <a:alpha val="100000"/>
                  </a:srgbClr>
                </a:solidFill>
                <a:latin typeface="Calibri"/>
              </a:rPr>
              <a:t><![CDATA[cursor: pointer;]]></a:t>
            </a:r>
            <a:br/>
            <a:r>
              <a:rPr lang="en-US" strike="noStrike" sz="1400" spc="0" u="none" cap="none">
                <a:solidFill>
                  <a:srgbClr val="1E293B">
                    <a:alpha val="100000"/>
                  </a:srgbClr>
                </a:solidFill>
                <a:latin typeface="Calibri"/>
              </a:rPr>
              <a:t><![CDATA[margin-bottom: 1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p { margin-bottom: 1rem; color: #374151; }]]></a:t>
            </a:r>
            <a:br/>
            <a:r>
              <a:rPr lang="en-US" strike="noStrike" sz="1400" spc="0" u="none" cap="none">
                <a:solidFill>
                  <a:srgbClr val="1E293B">
                    <a:alpha val="100000"/>
                  </a:srgbClr>
                </a:solidFill>
                <a:latin typeface="Calibri"/>
              </a:rPr>
              <a:t><![CDATA[ul, ol { margin-bottom: 1rem; padding-left: 1.25rem; }]]></a:t>
            </a:r>
            <a:br/>
            <a:r>
              <a:rPr lang="en-US" strike="noStrike" sz="1400" spc="0" u="none" cap="none">
                <a:solidFill>
                  <a:srgbClr val="1E293B">
                    <a:alpha val="100000"/>
                  </a:srgbClr>
                </a:solidFill>
                <a:latin typeface="Calibri"/>
              </a:rPr>
              <a:t><![CDATA[li { margin-bottom: 0.5rem; }]]></a:t>
            </a:r>
            <a:br/>
            <a:r>
              <a:rPr lang="en-US" strike="noStrike" sz="1400" spc="0" u="none" cap="none">
                <a:solidFill>
                  <a:srgbClr val="1E293B">
                    <a:alpha val="100000"/>
                  </a:srgbClr>
                </a:solidFill>
                <a:latin typeface="Calibri"/>
              </a:rPr>
              <a:t><![CDATA[.overflow-x-auto { overflow-x: auto; }]]></a:t>
            </a:r>
            <a:br/>
            <a:r>
              <a:rPr lang="en-US" strike="noStrike" sz="1400" spc="0" u="none" cap="none">
                <a:solidFill>
                  <a:srgbClr val="1E293B">
                    <a:alpha val="100000"/>
                  </a:srgbClr>
                </a:solidFill>
                <a:latin typeface="Calibri"/>
              </a:rPr>
              <a:t><![CDATA[table {]]></a:t>
            </a:r>
            <a:br/>
            <a:r>
              <a:rPr lang="en-US" strike="noStrike" sz="1400" spc="0" u="none" cap="none">
                <a:solidFill>
                  <a:srgbClr val="1E293B">
                    <a:alpha val="100000"/>
                  </a:srgbClr>
                </a:solidFill>
                <a:latin typeface="Calibri"/>
              </a:rPr>
              <a:t><![CDATA[width: 100%;]]></a:t>
            </a:r>
            <a:br/>
            <a:r>
              <a:rPr lang="en-US" strike="noStrike" sz="1400" spc="0" u="none" cap="none">
                <a:solidFill>
                  <a:srgbClr val="1E293B">
                    <a:alpha val="100000"/>
                  </a:srgbClr>
                </a:solidFill>
                <a:latin typeface="Calibri"/>
              </a:rPr>
              <a:t><![CDATA[border-collapse: collapse;]]></a:t>
            </a:r>
            <a:br/>
            <a:r>
              <a:rPr lang="en-US" strike="noStrike" sz="1400" spc="0" u="none" cap="none">
                <a:solidFill>
                  <a:srgbClr val="1E293B">
                    <a:alpha val="100000"/>
                  </a:srgbClr>
                </a:solidFill>
                <a:latin typeface="Calibri"/>
              </a:rPr>
              <a:t><![CDATA[margin: 18px 0;]]></a:t>
            </a:r>
            <a:br/>
            <a:r>
              <a:rPr lang="en-US" strike="noStrike" sz="1400" spc="0" u="none" cap="none">
                <a:solidFill>
                  <a:srgbClr val="1E293B">
                    <a:alpha val="100000"/>
                  </a:srgbClr>
                </a:solidFill>
                <a:latin typeface="Calibri"/>
              </a:rPr>
              <a:t><![CDATA[font-size: 0.92rem;]]></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 td {]]></a:t>
            </a:r>
            <a:br/>
            <a:r>
              <a:rPr lang="en-US" strike="noStrike" sz="1400" spc="0" u="none" cap="none">
                <a:solidFill>
                  <a:srgbClr val="1E293B">
                    <a:alpha val="100000"/>
                  </a:srgbClr>
                </a:solidFill>
                <a:latin typeface="Calibri"/>
              </a:rPr>
              <a:t><![CDATA[border: 1px solid #d1d5db;]]></a:t>
            </a:r>
            <a:br/>
            <a:r>
              <a:rPr lang="en-US" strike="noStrike" sz="1400" spc="0" u="none" cap="none">
                <a:solidFill>
                  <a:srgbClr val="1E293B">
                    <a:alpha val="100000"/>
                  </a:srgbClr>
                </a:solidFill>
                <a:latin typeface="Calibri"/>
              </a:rPr>
              <a:t><![CDATA[padding: 10px 12px;]]></a:t>
            </a:r>
            <a:br/>
            <a:r>
              <a:rPr lang="en-US" strike="noStrike" sz="1400" spc="0" u="none" cap="none">
                <a:solidFill>
                  <a:srgbClr val="1E293B">
                    <a:alpha val="100000"/>
                  </a:srgbClr>
                </a:solidFill>
                <a:latin typeface="Calibri"/>
              </a:rPr>
              <a:t><![CDATA[text-align: left;]]></a:t>
            </a:r>
            <a:br/>
            <a:r>
              <a:rPr lang="en-US" strike="noStrike" sz="1400" spc="0" u="none" cap="none">
                <a:solidFill>
                  <a:srgbClr val="1E293B">
                    <a:alpha val="100000"/>
                  </a:srgbClr>
                </a:solidFill>
                <a:latin typeface="Calibri"/>
              </a:rPr>
              <a:t><![CDATA[vertical-align: top;]]></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ead { background: #f3f4f6; }]]></a:t>
            </a:r>
            <a:br/>
            <a:r>
              <a:rPr lang="en-US" strike="noStrike" sz="1400" spc="0" u="none" cap="none">
                <a:solidFill>
                  <a:srgbClr val="1E293B">
                    <a:alpha val="100000"/>
                  </a:srgbClr>
                </a:solidFill>
                <a:latin typeface="Calibri"/>
              </a:rPr>
              <a:t><![CDATA[.bg-yellow-200 { background: #fef08a; }]]></a:t>
            </a:r>
            <a:br/>
            <a:r>
              <a:rPr lang="en-US" strike="noStrike" sz="1400" spc="0" u="none" cap="none">
                <a:solidFill>
                  <a:srgbClr val="1E293B">
                    <a:alpha val="100000"/>
                  </a:srgbClr>
                </a:solidFill>
                <a:latin typeface="Calibri"/>
              </a:rPr>
              <a:t><![CDATA[.bg-yellow-50 { background: #fefce8; }]]></a:t>
            </a:r>
            <a:br/>
            <a:r>
              <a:rPr lang="en-US" strike="noStrike" sz="1400" spc="0" u="none" cap="none">
                <a:solidFill>
                  <a:srgbClr val="1E293B">
                    <a:alpha val="100000"/>
                  </a:srgbClr>
                </a:solidFill>
                <a:latin typeface="Calibri"/>
              </a:rPr>
              <a:t><![CDATA[.bg-green-50 { background: #f0fdf4; }]]></a:t>
            </a:r>
            <a:br/>
            <a:r>
              <a:rPr lang="en-US" strike="noStrike" sz="1400" spc="0" u="none" cap="none">
                <a:solidFill>
                  <a:srgbClr val="1E293B">
                    <a:alpha val="100000"/>
                  </a:srgbClr>
                </a:solidFill>
                <a:latin typeface="Calibri"/>
              </a:rPr>
              <a:t><![CDATA[.bg-red-50 { background: #fef2f2; }]]></a:t>
            </a:r>
            <a:br/>
            <a:r>
              <a:rPr lang="en-US" strike="noStrike" sz="1400" spc="0" u="none" cap="none">
                <a:solidFill>
                  <a:srgbClr val="1E293B">
                    <a:alpha val="100000"/>
                  </a:srgbClr>
                </a:solidFill>
                <a:latin typeface="Calibri"/>
              </a:rPr>
              <a:t><![CDATA[.bg-orange-50 { background: #fff7ed; }]]></a:t>
            </a:r>
            <a:br/>
            <a:r>
              <a:rPr lang="en-US" strike="noStrike" sz="1400" spc="0" u="none" cap="none">
                <a:solidFill>
                  <a:srgbClr val="1E293B">
                    <a:alpha val="100000"/>
                  </a:srgbClr>
                </a:solidFill>
                <a:latin typeface="Calibri"/>
              </a:rPr>
              <a:t><![CDATA[.px-1 { padding-left: 0.25rem; padding-right: 0.25rem; }]]></a:t>
            </a:r>
            <a:br/>
            <a:r>
              <a:rPr lang="en-US" strike="noStrike" sz="1400" spc="0" u="none" cap="none">
                <a:solidFill>
                  <a:srgbClr val="1E293B">
                    <a:alpha val="100000"/>
                  </a:srgbClr>
                </a:solidFill>
                <a:latin typeface="Calibri"/>
              </a:rPr>
              <a:t><![CDATA[.rounded { border-radius: 0.25rem; }]]></a:t>
            </a:r>
            <a:br/>
            <a:r>
              <a:rPr lang="en-US" strike="noStrike" sz="1400" spc="0" u="none" cap="none">
                <a:solidFill>
                  <a:srgbClr val="1E293B">
                    <a:alpha val="100000"/>
                  </a:srgbClr>
                </a:solidFill>
                <a:latin typeface="Calibri"/>
              </a:rPr>
              <a:t><![CDATA[.font-semibold { font-weight: 700; }]]></a:t>
            </a:r>
            <a:br/>
            <a:r>
              <a:rPr lang="en-US" strike="noStrike" sz="1400" spc="0" u="none" cap="none">
                <a:solidFill>
                  <a:srgbClr val="1E293B">
                    <a:alpha val="100000"/>
                  </a:srgbClr>
                </a:solidFill>
                <a:latin typeface="Calibri"/>
              </a:rPr>
              <a:t><![CDATA[.text-gray-800 { color: #1f2937; }]]></a:t>
            </a:r>
            <a:br/>
            <a:r>
              <a:rPr lang="en-US" strike="noStrike" sz="1400" spc="0" u="none" cap="none">
                <a:solidFill>
                  <a:srgbClr val="1E293B">
                    <a:alpha val="100000"/>
                  </a:srgbClr>
                </a:solidFill>
                <a:latin typeface="Calibri"/>
              </a:rPr>
              <a:t><![CDATA[.leading-relaxed { line-height: 1.75; }]]></a:t>
            </a:r>
            <a:br/>
            <a:r>
              <a:rPr lang="en-US" strike="noStrike" sz="1400" spc="0" u="none" cap="none">
                <a:solidFill>
                  <a:srgbClr val="1E293B">
                    <a:alpha val="100000"/>
                  </a:srgbClr>
                </a:solidFill>
                <a:latin typeface="Calibri"/>
              </a:rPr>
              <a:t><![CDATA[.mb-4 { margin-bottom: 1rem; }]]></a:t>
            </a:r>
            <a:br/>
            <a:r>
              <a:rPr lang="en-US" strike="noStrike" sz="1400" spc="0" u="none" cap="none">
                <a:solidFill>
                  <a:srgbClr val="1E293B">
                    <a:alpha val="100000"/>
                  </a:srgbClr>
                </a:solidFill>
                <a:latin typeface="Calibri"/>
              </a:rPr>
              <a:t><![CDATA[.mb-6 { margin-bottom: 1.5rem; }]]></a:t>
            </a:r>
            <a:br/>
            <a:r>
              <a:rPr lang="en-US" strike="noStrike" sz="1400" spc="0" u="none" cap="none">
                <a:solidFill>
                  <a:srgbClr val="1E293B">
                    <a:alpha val="100000"/>
                  </a:srgbClr>
                </a:solidFill>
                <a:latin typeface="Calibri"/>
              </a:rPr>
              <a:t><![CDATA[.text-xl { font-size: 1.25rem; }]]></a:t>
            </a:r>
            <a:br/>
            <a:r>
              <a:rPr lang="en-US" strike="noStrike" sz="1400" spc="0" u="none" cap="none">
                <a:solidFill>
                  <a:srgbClr val="1E293B">
                    <a:alpha val="100000"/>
                  </a:srgbClr>
                </a:solidFill>
                <a:latin typeface="Calibri"/>
              </a:rPr>
              <a:t><![CDATA[.cursor-pointer { cursor: pointer; }]]></a:t>
            </a:r>
            <a:br/>
            <a:r>
              <a:rPr lang="en-US" strike="noStrike" sz="1400" spc="0" u="none" cap="none">
                <a:solidFill>
                  <a:srgbClr val="1E293B">
                    <a:alpha val="100000"/>
                  </a:srgbClr>
                </a:solidFill>
                <a:latin typeface="Calibri"/>
              </a:rPr>
              <a:t><![CDATA[.list-disc { list-style-type: disc; }]]></a:t>
            </a:r>
            <a:br/>
            <a:r>
              <a:rPr lang="en-US" strike="noStrike" sz="1400" spc="0" u="none" cap="none">
                <a:solidFill>
                  <a:srgbClr val="1E293B">
                    <a:alpha val="100000"/>
                  </a:srgbClr>
                </a:solidFill>
                <a:latin typeface="Calibri"/>
              </a:rPr>
              <a:t><![CDATA[.list-decimal { list-style-type: decimal; }]]></a:t>
            </a:r>
            <a:br/>
            <a:r>
              <a:rPr lang="en-US" strike="noStrike" sz="1400" spc="0" u="none" cap="none">
                <a:solidFill>
                  <a:srgbClr val="1E293B">
                    <a:alpha val="100000"/>
                  </a:srgbClr>
                </a:solidFill>
                <a:latin typeface="Calibri"/>
              </a:rPr>
              <a:t><![CDATA[.list-inside { list-style-position: inside; }]]></a:t>
            </a:r>
            <a:br/>
            <a:r>
              <a:rPr lang="en-US" strike="noStrike" sz="1400" spc="0" u="none" cap="none">
                <a:solidFill>
                  <a:srgbClr val="1E293B">
                    <a:alpha val="100000"/>
                  </a:srgbClr>
                </a:solidFill>
                <a:latin typeface="Calibri"/>
              </a:rPr>
              <a:t><![CDATA[.space-y-2 li { margin-bottom: 0.5rem; }]]></a:t>
            </a:r>
            <a:br/>
            <a:r>
              <a:rPr lang="en-US" strike="noStrike" sz="1400" spc="0" u="none" cap="none">
                <a:solidFill>
                  <a:srgbClr val="1E293B">
                    <a:alpha val="100000"/>
                  </a:srgbClr>
                </a:solidFill>
                <a:latin typeface="Calibri"/>
              </a:rPr>
              <a:t><![CDATA[.min-w-full { min-width: 100%; }]]></a:t>
            </a:r>
            <a:br/>
            <a:r>
              <a:rPr lang="en-US" strike="noStrike" sz="1400" spc="0" u="none" cap="none">
                <a:solidFill>
                  <a:srgbClr val="1E293B">
                    <a:alpha val="100000"/>
                  </a:srgbClr>
                </a:solidFill>
                <a:latin typeface="Calibri"/>
              </a:rPr>
              <a:t><![CDATA[.border { border: 1px solid #d1d5db; }]]></a:t>
            </a:r>
            <a:br/>
            <a:r>
              <a:rPr lang="en-US" strike="noStrike" sz="1400" spc="0" u="none" cap="none">
                <a:solidFill>
                  <a:srgbClr val="1E293B">
                    <a:alpha val="100000"/>
                  </a:srgbClr>
                </a:solidFill>
                <a:latin typeface="Calibri"/>
              </a:rPr>
              <a:t><![CDATA[.px-4 { padding-left: 1rem; padding-right: 1rem; }]]></a:t>
            </a:r>
            <a:br/>
            <a:r>
              <a:rPr lang="en-US" strike="noStrike" sz="1400" spc="0" u="none" cap="none">
                <a:solidFill>
                  <a:srgbClr val="1E293B">
                    <a:alpha val="100000"/>
                  </a:srgbClr>
                </a:solidFill>
                <a:latin typeface="Calibri"/>
              </a:rPr>
              <a:t><![CDATA[.py-2 { padding-top: 0.5rem; padding-bottom: 0.5rem; }]]></a:t>
            </a:r>
            <a:br/>
            <a:r>
              <a:rPr lang="en-US" strike="noStrike" sz="1400" spc="0" u="none" cap="none">
                <a:solidFill>
                  <a:srgbClr val="1E293B">
                    <a:alpha val="100000"/>
                  </a:srgbClr>
                </a:solidFill>
                <a:latin typeface="Calibri"/>
              </a:rPr>
              <a:t><![CDATA[.text-left { text-align: left; }]]></a:t>
            </a:r>
            <a:br/>
            <a:r>
              <a:rPr lang="en-US" strike="noStrike" sz="1400" spc="0" u="none" cap="none">
                <a:solidFill>
                  <a:srgbClr val="1E293B">
                    <a:alpha val="100000"/>
                  </a:srgbClr>
                </a:solidFill>
                <a:latin typeface="Calibri"/>
              </a:rPr>
              <a:t><![CDATA[.text-sm { font-size: 0.875rem; }]]></a:t>
            </a:r>
            <a:br/>
            <a:r>
              <a:rPr lang="en-US" strike="noStrike" sz="1400" spc="0" u="none" cap="none">
                <a:solidFill>
                  <a:srgbClr val="1E293B">
                    <a:alpha val="100000"/>
                  </a:srgbClr>
                </a:solidFill>
                <a:latin typeface="Calibri"/>
              </a:rPr>
              <a:t><![CDATA[.bg-gray-100 { background: #f3f4f6; }]]></a:t>
            </a:r>
            <a:br/>
            <a:br/>
            <a:br/>
            <a:br/>
            <a:br/>
            <a:br/>
            <a:br/>
            <a:r>
              <a:rPr lang="en-US" strike="noStrike" sz="1400" spc="0" u="none" cap="none">
                <a:solidFill>
                  <a:srgbClr val="1E293B">
                    <a:alpha val="100000"/>
                  </a:srgbClr>
                </a:solidFill>
                <a:latin typeface="Calibri"/>
              </a:rPr>
              <a:t><![CDATA[Overview — Pes Planus]]></a:t>
            </a:r>
            <a:br/>
            <a:r>
              <a:rPr lang="en-US" strike="noStrike" sz="1400" spc="0" u="none" cap="none">
                <a:solidFill>
                  <a:srgbClr val="1E293B">
                    <a:alpha val="100000"/>
                  </a:srgbClr>
                </a:solidFill>
                <a:latin typeface="Calibri"/>
              </a:rPr>
              <a:t><![CDATA[Pes planus, commonly called flatfoot, is a deformity characterized by loss or reduction of the medial longitudinal arch of the foot. It is frequently associated with hindfoot valgus, forefoot abduction, and collapse of the medial column. The condition may be flexible or rigid, physiological or pathological, congenital or ac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is very common in children and is usually flexible, painless, and physiological. In adults, progressive acquired flatfoot is often related to posterior tibial tendon dysfunction, ligament attenuation, inflammatory disease, trauma, or degenerative arthritis. The key clinical task is to differentiate a benign flexible flatfoot from a painful rigid or progressive deformity requiring investigation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Pes planus = loss of medial longitudinal arch with varying degrees of hindfoot valgus and forefoot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 arch is absent during standing but reappears on tiptoe or non-weight-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 arch remains absent even on tiptoe and is commonly associated with tarsal coalition, vertical talus, arthritis, or neuromuscular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Medial Longitudinal Arch]]></a:t>
            </a:r>
            <a:br/>
            <a:r>
              <a:rPr lang="en-US" strike="noStrike" sz="1400" spc="0" u="none" cap="none">
                <a:solidFill>
                  <a:srgbClr val="1E293B">
                    <a:alpha val="100000"/>
                  </a:srgbClr>
                </a:solidFill>
                <a:latin typeface="Calibri"/>
              </a:rPr>
              <a:t><![CDATA[The medial longitudinal arch is the principal weight-bearing and shock-absorbing arch of the foot. It is formed by the calcaneus, talus, navicular, cuneiforms, and first three metatarsals. The talar head is the keystone of the arch and is supported inferiorly by the spring ligament and dynamically by the posterior tibial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Role in Arch Support]]></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us]]></a:t>
            </a:r>
            <a:br/>
            <a:r>
              <a:rPr lang="en-US" strike="noStrike" sz="1400" spc="0" u="none" cap="none">
                <a:solidFill>
                  <a:srgbClr val="1E293B">
                    <a:alpha val="100000"/>
                  </a:srgbClr>
                </a:solidFill>
                <a:latin typeface="Calibri"/>
              </a:rPr>
              <a:t><![CDATA[Keystone of medial arch]]></a:t>
            </a:r>
            <a:br/>
            <a:r>
              <a:rPr lang="en-US" strike="noStrike" sz="1400" spc="0" u="none" cap="none">
                <a:solidFill>
                  <a:srgbClr val="1E293B">
                    <a:alpha val="100000"/>
                  </a:srgbClr>
                </a:solidFill>
                <a:latin typeface="Calibri"/>
              </a:rPr>
              <a:t><![CDATA[Talar head plantar-medial sag causes arch collap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cular]]></a:t>
            </a:r>
            <a:br/>
            <a:r>
              <a:rPr lang="en-US" strike="noStrike" sz="1400" spc="0" u="none" cap="none">
                <a:solidFill>
                  <a:srgbClr val="1E293B">
                    <a:alpha val="100000"/>
                  </a:srgbClr>
                </a:solidFill>
                <a:latin typeface="Calibri"/>
              </a:rPr>
              <a:t><![CDATA[Insertion of posterior tibial tendon]]></a:t>
            </a:r>
            <a:br/>
            <a:r>
              <a:rPr lang="en-US" strike="noStrike" sz="1400" spc="0" u="none" cap="none">
                <a:solidFill>
                  <a:srgbClr val="1E293B">
                    <a:alpha val="100000"/>
                  </a:srgbClr>
                </a:solidFill>
                <a:latin typeface="Calibri"/>
              </a:rPr>
              <a:t><![CDATA[Medial prominence and tenderness in PTT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a:t>
            </a:r>
            <a:br/>
            <a:r>
              <a:rPr lang="en-US" strike="noStrike" sz="1400" spc="0" u="none" cap="none">
                <a:solidFill>
                  <a:srgbClr val="1E293B">
                    <a:alpha val="100000"/>
                  </a:srgbClr>
                </a:solidFill>
                <a:latin typeface="Calibri"/>
              </a:rPr>
              <a:t><![CDATA[Supports talar head]]></a:t>
            </a:r>
            <a:br/>
            <a:r>
              <a:rPr lang="en-US" strike="noStrike" sz="1400" spc="0" u="none" cap="none">
                <a:solidFill>
                  <a:srgbClr val="1E293B">
                    <a:alpha val="100000"/>
                  </a:srgbClr>
                </a:solidFill>
                <a:latin typeface="Calibri"/>
              </a:rPr>
              <a:t><![CDATA[Attenuation contributes to adult-acquired flat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a]]></a:t>
            </a:r>
            <a:br/>
            <a:r>
              <a:rPr lang="en-US" strike="noStrike" sz="1400" spc="0" u="none" cap="none">
                <a:solidFill>
                  <a:srgbClr val="1E293B">
                    <a:alpha val="100000"/>
                  </a:srgbClr>
                </a:solidFill>
                <a:latin typeface="Calibri"/>
              </a:rPr>
              <a:t><![CDATA[Windlass mechanism during toe-off]]></a:t>
            </a:r>
            <a:br/>
            <a:r>
              <a:rPr lang="en-US" strike="noStrike" sz="1400" spc="0" u="none" cap="none">
                <a:solidFill>
                  <a:srgbClr val="1E293B">
                    <a:alpha val="100000"/>
                  </a:srgbClr>
                </a:solidFill>
                <a:latin typeface="Calibri"/>
              </a:rPr>
              <a:t><![CDATA[Arch rises during Jack test if flex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a:t>
            </a:r>
            <a:br/>
            <a:r>
              <a:rPr lang="en-US" strike="noStrike" sz="1400" spc="0" u="none" cap="none">
                <a:solidFill>
                  <a:srgbClr val="1E293B">
                    <a:alpha val="100000"/>
                  </a:srgbClr>
                </a:solidFill>
                <a:latin typeface="Calibri"/>
              </a:rPr>
              <a:t><![CDATA[Dynamic stabilizer of medial arch]]></a:t>
            </a:r>
            <a:br/>
            <a:r>
              <a:rPr lang="en-US" strike="noStrike" sz="1400" spc="0" u="none" cap="none">
                <a:solidFill>
                  <a:srgbClr val="1E293B">
                    <a:alpha val="100000"/>
                  </a:srgbClr>
                </a:solidFill>
                <a:latin typeface="Calibri"/>
              </a:rPr>
              <a:t><![CDATA[Failure causes adult-acquired flat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posterior tibial tendon is the most important dynamic stabilizer of the medial longitudinal ar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Flatfoot]]></a:t>
            </a:r>
            <a:br/>
            <a:r>
              <a:rPr lang="en-US" strike="noStrike" sz="1400" spc="0" u="none" cap="none">
                <a:solidFill>
                  <a:srgbClr val="1E293B">
                    <a:alpha val="100000"/>
                  </a:srgbClr>
                </a:solidFill>
                <a:latin typeface="Calibri"/>
              </a:rPr>
              <a:t><![CDATA[Normal foot function depends on the ability of the foot to become flexible during loading and rigid during push-off. In pes planus, collapse of the medial arch disrupts this mechanism. The talus plantarflexes and adducts, the calcaneus everts into valgus, the forefoot abducts, and the medial column sags. This produces inefficient lever-arm mechanics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valgus increases pronation and medial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2026-07-29T08:40:58Z</dcterms:created>
  <dcterms:modified xsi:type="dcterms:W3CDTF">2026-07-29T08:40:58Z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