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125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lon Fractures — Strateg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ORIF: fix fibula acutely if fractured — restores lateral column length; reduces tibial articular fragments indirectly via ligamentotaxis; reduces soft tissue 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orough debridement, provisional fixation, wound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anterior tibial artery and deep peroneal nerve a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fixator from tibia to calcaneum (or metatarsals) — must span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Waiting Period (7–21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 soft tissues — wait for swelling to resolve, skin wrinkling to return, fracture blisters to he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nkle test: reappearance of skin wrinkles on dorsum of ankle = adequate soft tissue readiness for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btained after spanning fixation — superior to pre-fixation CT for articular detail; fragments partially reduced by ligamentot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ailed preoperative planning on CT: identify fragment pattern, impacted articular pieces, planned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us fracture blisters (clear fluid): can operate through or around; blood-filled blisters: wait for re-epithelia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efinitive ORIF (Day 7–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reduce and fix impacted articular fragments first; bone graft metaphyseal v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ixation: buttress plate — medial or anterolateral depending on fracture patter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converted to internal fixation at same s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Ris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a:t>
            </a:r>
            <a:br/>
            <a:r>
              <a:rPr lang="en-US" strike="noStrike" sz="1400" spc="0" u="none" cap="none">
                <a:solidFill>
                  <a:srgbClr val="1E293B">
                    <a:alpha val="100000"/>
                  </a:srgbClr>
                </a:solidFill>
                <a:latin typeface="Calibri"/>
              </a:rPr>
              <a:t><![CDATA[Medial and central articular fragments; most versatile]]></a:t>
            </a:r>
            <a:br/>
            <a:r>
              <a:rPr lang="en-US" strike="noStrike" sz="1400" spc="0" u="none" cap="none">
                <a:solidFill>
                  <a:srgbClr val="1E293B">
                    <a:alpha val="100000"/>
                  </a:srgbClr>
                </a:solidFill>
                <a:latin typeface="Calibri"/>
              </a:rPr>
              <a:t><![CDATA[Saphenous nerve and vein; poor skin over medi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a:t>
            </a:r>
            <a:br/>
            <a:r>
              <a:rPr lang="en-US" strike="noStrike" sz="1400" spc="0" u="none" cap="none">
                <a:solidFill>
                  <a:srgbClr val="1E293B">
                    <a:alpha val="100000"/>
                  </a:srgbClr>
                </a:solidFill>
                <a:latin typeface="Calibri"/>
              </a:rPr>
              <a:t><![CDATA[Anterolateral (Chaput) fragment; can visualise most of plafond]]></a:t>
            </a:r>
            <a:br/>
            <a:r>
              <a:rPr lang="en-US" strike="noStrike" sz="1400" spc="0" u="none" cap="none">
                <a:solidFill>
                  <a:srgbClr val="1E293B">
                    <a:alpha val="100000"/>
                  </a:srgbClr>
                </a:solidFill>
                <a:latin typeface="Calibri"/>
              </a:rPr>
              <a:t><![CDATA[Superficial peroneal nerve; extensor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a:t>
            </a:r>
            <a:br/>
            <a:r>
              <a:rPr lang="en-US" strike="noStrike" sz="1400" spc="0" u="none" cap="none">
                <a:solidFill>
                  <a:srgbClr val="1E293B">
                    <a:alpha val="100000"/>
                  </a:srgbClr>
                </a:solidFill>
                <a:latin typeface="Calibri"/>
              </a:rPr>
              <a:t><![CDATA[Posterior fragments (Volkmann); used in combined approach]]></a:t>
            </a:r>
            <a:br/>
            <a:r>
              <a:rPr lang="en-US" strike="noStrike" sz="1400" spc="0" u="none" cap="none">
                <a:solidFill>
                  <a:srgbClr val="1E293B">
                    <a:alpha val="100000"/>
                  </a:srgbClr>
                </a:solidFill>
                <a:latin typeface="Calibri"/>
              </a:rPr>
              <a:t><![CDATA[Peroneal tendons; sur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a:t>
            </a:r>
            <a:br/>
            <a:r>
              <a:rPr lang="en-US" strike="noStrike" sz="1400" spc="0" u="none" cap="none">
                <a:solidFill>
                  <a:srgbClr val="1E293B">
                    <a:alpha val="100000"/>
                  </a:srgbClr>
                </a:solidFill>
                <a:latin typeface="Calibri"/>
              </a:rPr>
              <a:t><![CDATA[Large posteromedial fragment; posterior plafond]]></a:t>
            </a:r>
            <a:br/>
            <a:r>
              <a:rPr lang="en-US" strike="noStrike" sz="1400" spc="0" u="none" cap="none">
                <a:solidFill>
                  <a:srgbClr val="1E293B">
                    <a:alpha val="100000"/>
                  </a:srgbClr>
                </a:solidFill>
                <a:latin typeface="Calibri"/>
              </a:rPr>
              <a:t><![CDATA[Neurovascular bundle (posterior tibial artery,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using two incisions — minimum 7 cm skin bridge between incisions to prevent wound necrosis and flap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approach preferred when feasible — reduces wound complica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es (posterolateral and posteromedial) gaining popularity — excellent access to posterior plafond, avoids compromised anterior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Strategy & Bone Grafting]]></a:t>
            </a:r>
            <a:br/>
            <a:br/>
            <a:r>
              <a:rPr lang="en-US" strike="noStrike" sz="1400" spc="0" u="none" cap="none">
                <a:solidFill>
                  <a:srgbClr val="1E293B">
                    <a:alpha val="100000"/>
                  </a:srgbClr>
                </a:solidFill>
                <a:latin typeface="Calibri"/>
              </a:rPr>
              <a:t><![CDATA[Articular reconstruction first: reduce and provisionally fix impacted and displaced articular fragments — anatomic joint surface is the prio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void: after articular reduction, metaphyseal defect remains — fill with cancellous autograft (iliac crest), allograft, or synthetic bone substitute to prevent secondary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e: medial or anterolateral locking plate applied to maintain reduction and provide axi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screws: essential in osteoporotic bone or when plate is distant from bon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approaches: MIPO technique for metaphyseal component where articular reduction achieved through separate incision — reduces soft tissue stri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or circular external fixation: role in highly comminuted fractures or when soft tissues preclude standard ORIF — provides stable fixation without extensive dis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four-step principle: fibula fixation → articular reconstruction → bone grafting → medial 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Rate]]></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 / infection]]></a:t>
            </a:r>
            <a:br/>
            <a:r>
              <a:rPr lang="en-US" strike="noStrike" sz="1400" spc="0" u="none" cap="none">
                <a:solidFill>
                  <a:srgbClr val="1E293B">
                    <a:alpha val="100000"/>
                  </a:srgbClr>
                </a:solidFill>
                <a:latin typeface="Calibri"/>
              </a:rPr>
              <a:t><![CDATA[10–40% (acute ORIF); 5–10% (staged)]]></a:t>
            </a:r>
            <a:br/>
            <a:r>
              <a:rPr lang="en-US" strike="noStrike" sz="1400" spc="0" u="none" cap="none">
                <a:solidFill>
                  <a:srgbClr val="1E293B">
                    <a:alpha val="100000"/>
                  </a:srgbClr>
                </a:solidFill>
                <a:latin typeface="Calibri"/>
              </a:rPr>
              <a:t><![CDATA[Staging; soft tissue readiness; atraumatic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nkle arthritis]]></a:t>
            </a:r>
            <a:br/>
            <a:r>
              <a:rPr lang="en-US" strike="noStrike" sz="1400" spc="0" u="none" cap="none">
                <a:solidFill>
                  <a:srgbClr val="1E293B">
                    <a:alpha val="100000"/>
                  </a:srgbClr>
                </a:solidFill>
                <a:latin typeface="Calibri"/>
              </a:rPr>
              <a:t><![CDATA[Up to 50–70% at 5–10 years]]></a:t>
            </a:r>
            <a:br/>
            <a:r>
              <a:rPr lang="en-US" strike="noStrike" sz="1400" spc="0" u="none" cap="none">
                <a:solidFill>
                  <a:srgbClr val="1E293B">
                    <a:alpha val="100000"/>
                  </a:srgbClr>
                </a:solidFill>
                <a:latin typeface="Calibri"/>
              </a:rPr>
              <a:t><![CDATA[Anatomic articular reduction; patient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 malunion]]></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Bone graft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 / osteomyelitis]]></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Staged protocol; tissue hand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n-weight bearing unti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uedi TP, Allgower M. The operative treatment of intra-articular fractures of the lower end of the tibia. Clin Orthop Relat Res. 1979;138:105–110.]]></a:t>
            </a:r>
            <a:br/>
            <a:r>
              <a:rPr lang="en-US" strike="noStrike" sz="1200" spc="0" u="none" cap="none">
                <a:solidFill>
                  <a:srgbClr val="1E293B">
                    <a:alpha val="100000"/>
                  </a:srgbClr>
                </a:solidFill>
                <a:latin typeface="Calibri"/>
              </a:rPr>
              <a:t><![CDATA[Bhattacharyya T et al. The effects of low-energy pilon fractures. J Orthop Trauma. 2006.]]></a:t>
            </a:r>
            <a:br/>
            <a:r>
              <a:rPr lang="en-US" strike="noStrike" sz="1200" spc="0" u="none" cap="none">
                <a:solidFill>
                  <a:srgbClr val="1E293B">
                    <a:alpha val="100000"/>
                  </a:srgbClr>
                </a:solidFill>
                <a:latin typeface="Calibri"/>
              </a:rPr>
              <a:t><![CDATA[Patterson MJ, Cole JD. Two-staged delayed open reduction and internal fixation of severe pilon fractures. J Orthop Trauma. 1999;13(2):85–91.]]></a:t>
            </a:r>
            <a:br/>
            <a:r>
              <a:rPr lang="en-US" strike="noStrike" sz="1200" spc="0" u="none" cap="none">
                <a:solidFill>
                  <a:srgbClr val="1E293B">
                    <a:alpha val="100000"/>
                  </a:srgbClr>
                </a:solidFill>
                <a:latin typeface="Calibri"/>
              </a:rPr>
              <a:t><![CDATA[Sirkin M et al. A staged protocol for soft tissue management in the treatment of complex pilon fractures. J Orthop Trauma. 1999;13(2):78–84.]]></a:t>
            </a:r>
            <a:br/>
            <a:r>
              <a:rPr lang="en-US" strike="noStrike" sz="1200" spc="0" u="none" cap="none">
                <a:solidFill>
                  <a:srgbClr val="1E293B">
                    <a:alpha val="100000"/>
                  </a:srgbClr>
                </a:solidFill>
                <a:latin typeface="Calibri"/>
              </a:rPr>
              <a:t><![CDATA[Ketz J, Sanders R. Staged posterior tibial plating for the treatment of Orthopaedic Trauma Association 43-C2 and 43-C3 tibial pilon fractures. J Orthop Trauma. 2012;26(6):341–34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axial load injures distal tibial plafond with severe soft‑tissue compromise. Standard of care is staged protocol: **span → scan → settle → ORIF**. Restore length and alignment initially with spanning external fixation; obtain CT with ex‑fix in situ. Definitive fixation addresses articular fragments (anterolateral/posteromedial approaches) and metaphyseal voids. Complications remain common: wound issues, infection,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lon Fractures — Strateg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ilon fractures are high-energy axial loading injuries of the distal tibial metaphysis and articular surface, often accompanied by significant soft tissue injury. The term "pilon" (French for pestle) describes the way the talus is driven into the tibial plafond. They represent one of the most technically demanding and complication-prone injuries in orthopaedic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 approximately 1% of all lower extremity fractures and 5–10% of tibi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alls from height, motor vehicle accidents, aviation injuries) drives the talus into the plafond — articular impaction and metaphyse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pilon fractures also occur — rotational mechanism; less comminution; better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ipsilateral calcaneal fractures, lumbar burst fractures (axial loading triad), contralateral lower limb fractures — always image the entire axial skeleton and contralateral limb in high-energy pi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fractured in approximately 75–85% of pilon fractures — its fixation aids tibial reduction and length rest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envelope is the critical limiting factor — thin anterior skin, minimal subcutaneous tissue, and significant post-traumatic swelling determine the timing and approach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 Ruedi-Allgöwer and AO/OTA classifications are most widely used. The AO/OTA system has replaced Ruedi-Allgöwer in most contemporary literature and guides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Cleavage fracture of plafond; undisplaced; no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articular fracture; minim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everely comminuted and impacted articular fracture — highest energy,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 (Bone 4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rticul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A]]></a:t>
            </a:r>
            <a:br/>
            <a:r>
              <a:rPr lang="en-US" strike="noStrike" sz="1400" spc="0" u="none" cap="none">
                <a:solidFill>
                  <a:srgbClr val="1E293B">
                    <a:alpha val="100000"/>
                  </a:srgbClr>
                </a:solidFill>
                <a:latin typeface="Calibri"/>
              </a:rPr>
              <a:t><![CDATA[Extra-articular; metaphyseal only]]></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B]]></a:t>
            </a:r>
            <a:br/>
            <a:r>
              <a:rPr lang="en-US" strike="noStrike" sz="1400" spc="0" u="none" cap="none">
                <a:solidFill>
                  <a:srgbClr val="1E293B">
                    <a:alpha val="100000"/>
                  </a:srgbClr>
                </a:solidFill>
                <a:latin typeface="Calibri"/>
              </a:rPr>
              <a:t><![CDATA[Partial articular; one column of plafond intact]]></a:t>
            </a:r>
            <a:br/>
            <a:r>
              <a:rPr lang="en-US" strike="noStrike" sz="1400" spc="0" u="none" cap="none">
                <a:solidFill>
                  <a:srgbClr val="1E293B">
                    <a:alpha val="100000"/>
                  </a:srgbClr>
                </a:solidFill>
                <a:latin typeface="Calibri"/>
              </a:rPr>
              <a:t><![CDATA[Par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C]]></a:t>
            </a:r>
            <a:br/>
            <a:r>
              <a:rPr lang="en-US" strike="noStrike" sz="1400" spc="0" u="none" cap="none">
                <a:solidFill>
                  <a:srgbClr val="1E293B">
                    <a:alpha val="100000"/>
                  </a:srgbClr>
                </a:solidFill>
                <a:latin typeface="Calibri"/>
              </a:rPr>
              <a:t><![CDATA[Complete articular — metaphysis and epiphysis both disrupted; complete dissociation]]></a:t>
            </a:r>
            <a:br/>
            <a:r>
              <a:rPr lang="en-US" strike="noStrike" sz="1400" spc="0" u="none" cap="none">
                <a:solidFill>
                  <a:srgbClr val="1E293B">
                    <a:alpha val="100000"/>
                  </a:srgbClr>
                </a:solidFill>
                <a:latin typeface="Calibri"/>
              </a:rPr>
              <a:t><![CDATA[Comple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3-C3 (complete articular, highly comminuted) = highest complexity; staged protocol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key articular fragments of the pilon: anterolateral (Chaput/Tillaux), posteromedial, and medial — each must be identified and reduced individu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d Surgical Strategy — The Core Principle]]></a:t>
            </a:r>
            <a:br/>
            <a:br/>
            <a:r>
              <a:rPr lang="en-US" strike="noStrike" sz="1400" spc="0" u="none" cap="none">
                <a:solidFill>
                  <a:srgbClr val="1E293B">
                    <a:alpha val="100000"/>
                  </a:srgbClr>
                </a:solidFill>
                <a:latin typeface="Calibri"/>
              </a:rPr>
              <a:t><![CDATA[The staged management protocol for high-energy pilon fractures is the single most important concept in contemporary pilon surgery. Primary definitive ORIF in the acute setting is associated with unacceptably high wound complication and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Acute (within 12–2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external fixator applied — restores length, alignment, and provides ligamentotaxis to reduce articular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2026-05-04T12:04:50Z</dcterms:created>
  <dcterms:modified xsi:type="dcterms:W3CDTF">2026-05-04T12:04:50Z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