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5112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Plating and Nailing – Principles and Mechanics of Implant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lating and Nailing – Principles and Mechanics of Implan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ical fracture]]></a:t>
            </a:r>
            <a:br/>
            <a:r>
              <a:rPr lang="en-US" strike="noStrike" sz="1400" spc="0" u="none" cap="none">
                <a:solidFill>
                  <a:srgbClr val="1E293B">
                    <a:alpha val="100000"/>
                  </a:srgbClr>
                </a:solidFill>
                <a:latin typeface="Calibri"/>
              </a:rPr>
              <a:t><![CDATA[Simple transverse/short oblique, particularly articular fractures]]></a:t>
            </a:r>
            <a:br/>
            <a:r>
              <a:rPr lang="en-US" strike="noStrike" sz="1400" spc="0" u="none" cap="none">
                <a:solidFill>
                  <a:srgbClr val="1E293B">
                    <a:alpha val="100000"/>
                  </a:srgbClr>
                </a:solidFill>
                <a:latin typeface="Calibri"/>
              </a:rPr>
              <a:t><![CDATA[Comminuted or segmental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mon techniques]]></a:t>
            </a:r>
            <a:br/>
            <a:r>
              <a:rPr lang="en-US" strike="noStrike" sz="1400" spc="0" u="none" cap="none">
                <a:solidFill>
                  <a:srgbClr val="1E293B">
                    <a:alpha val="100000"/>
                  </a:srgbClr>
                </a:solidFill>
                <a:latin typeface="Calibri"/>
              </a:rPr>
              <a:t><![CDATA[Lag screws, compression plating]]></a:t>
            </a:r>
            <a:br/>
            <a:r>
              <a:rPr lang="en-US" strike="noStrike" sz="1400" spc="0" u="none" cap="none">
                <a:solidFill>
                  <a:srgbClr val="1E293B">
                    <a:alpha val="100000"/>
                  </a:srgbClr>
                </a:solidFill>
                <a:latin typeface="Calibri"/>
              </a:rPr>
              <a:t><![CDATA[Bridge plating, intramedullary nailing, external fix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lating and Nailing – Principles and Mechanics of Implan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rticular fractures generally demand anatomical reduction and stable fixation because even small]]></a:t>
            </a:r>
            <a:br/>
            <a:r>
              <a:rPr lang="en-US" strike="noStrike" sz="1400" spc="0" u="none" cap="none">
                <a:solidFill>
                  <a:srgbClr val="1E293B">
                    <a:alpha val="100000"/>
                  </a:srgbClr>
                </a:solidFill>
                <a:latin typeface="Calibri"/>
              </a:rPr>
              <a:t><![CDATA[residual incongruity may adversely affect joint mechanics. In contrast, multifragmentary]]></a:t>
            </a:r>
            <a:br/>
            <a:r>
              <a:rPr lang="en-US" strike="noStrike" sz="1400" spc="0" u="none" cap="none">
                <a:solidFill>
                  <a:srgbClr val="1E293B">
                    <a:alpha val="100000"/>
                  </a:srgbClr>
                </a:solidFill>
                <a:latin typeface="Calibri"/>
              </a:rPr>
              <a:t><![CDATA[diaphyseal fractures are commonly treated using relative stability while preserving the fracture]]></a:t>
            </a:r>
            <a:br/>
            <a:r>
              <a:rPr lang="en-US" strike="noStrike" sz="1400" spc="0" u="none" cap="none">
                <a:solidFill>
                  <a:srgbClr val="1E293B">
                    <a:alpha val="100000"/>
                  </a:srgbClr>
                </a:solidFill>
                <a:latin typeface="Calibri"/>
              </a:rPr>
              <a:t><![CDATA[biolog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lating and Nailing – Principles and Mechanics of Implan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imple fracture → think anatomical reduction and compression when appropriate.]]></a:t>
            </a:r>
            <a:br/>
            <a:r>
              <a:rPr lang="en-US" strike="noStrike" sz="1400" spc="0" u="none" cap="none">
                <a:solidFill>
                  <a:srgbClr val="1E293B">
                    <a:alpha val="100000"/>
                  </a:srgbClr>
                </a:solidFill>
                <a:latin typeface="Calibri"/>
              </a:rPr>
              <a:t><![CDATA[Comminuted fracture → think alignment, biology and relative 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erfragmentary Strain]]></a:t>
            </a:r>
            <a:br/>
            <a:br/>
            <a:br/>
            <a:br/>
            <a:r>
              <a:rPr lang="en-US" strike="noStrike" sz="1400" spc="0" u="none" cap="none">
                <a:solidFill>
                  <a:srgbClr val="1E293B">
                    <a:alpha val="100000"/>
                  </a:srgbClr>
                </a:solidFill>
                <a:latin typeface="Calibri"/>
              </a:rPr>
              <a:t><![CDATA[Interfragmentary strain describes the relative deformation occurring across a fracture gap.]]></a:t>
            </a:r>
            <a:br/>
            <a:r>
              <a:rPr lang="en-US" strike="noStrike" sz="1400" spc="0" u="none" cap="none">
                <a:solidFill>
                  <a:srgbClr val="1E293B">
                    <a:alpha val="100000"/>
                  </a:srgbClr>
                </a:solidFill>
                <a:latin typeface="Calibri"/>
              </a:rPr>
              <a:t><![CDATA[It can conceptually be expressed a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rain = Change in fracture gap / Original fracture gap]]></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lating and Nailing – Principles and Mechanics of Implan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 very small fracture gap undergoing a given amount of movement experiences greater strain than]]></a:t>
            </a:r>
            <a:br/>
            <a:r>
              <a:rPr lang="en-US" strike="noStrike" sz="1400" spc="0" u="none" cap="none">
                <a:solidFill>
                  <a:srgbClr val="1E293B">
                    <a:alpha val="100000"/>
                  </a:srgbClr>
                </a:solidFill>
                <a:latin typeface="Calibri"/>
              </a:rPr>
              <a:t><![CDATA[a larger fracture zone experiencing the same mov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is concept helps explain why multifragmentary fractures can tolerate relative motion better]]></a:t>
            </a:r>
            <a:br/>
            <a:r>
              <a:rPr lang="en-US" strike="noStrike" sz="1400" spc="0" u="none" cap="none">
                <a:solidFill>
                  <a:srgbClr val="1E293B">
                    <a:alpha val="100000"/>
                  </a:srgbClr>
                </a:solidFill>
                <a:latin typeface="Calibri"/>
              </a:rPr>
              <a:t><![CDATA[than a simple fracture with a narrow fracture line. In comminution, deformation is distributed]]></a:t>
            </a:r>
            <a:br/>
            <a:r>
              <a:rPr lang="en-US" strike="noStrike" sz="1400" spc="0" u="none" cap="none">
                <a:solidFill>
                  <a:srgbClr val="1E293B">
                    <a:alpha val="100000"/>
                  </a:srgbClr>
                </a:solidFill>
                <a:latin typeface="Calibri"/>
              </a:rPr>
              <a:t><![CDATA[over a larger fracture zo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formation requires a relatively low-strain environ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lating and Nailing – Principles and Mechanics of Implan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rtilage and fibrous tissue can tolerate progressively greater deform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cessive movement may prevent progression to stable bone un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refore implant mechanics should not be considered independently from the size and geometry of]]></a:t>
            </a:r>
            <a:br/>
            <a:r>
              <a:rPr lang="en-US" strike="noStrike" sz="1400" spc="0" u="none" cap="none">
                <a:solidFill>
                  <a:srgbClr val="1E293B">
                    <a:alpha val="100000"/>
                  </a:srgbClr>
                </a:solidFill>
                <a:latin typeface="Calibri"/>
              </a:rPr>
              <a:t><![CDATA[the fracture gap.]]></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lating and Nailing – Principles and Mechanics of Implan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ad Sharing and Load Bearing]]></a:t>
            </a:r>
            <a:br/>
            <a:br/>
            <a:br/>
            <a:br/>
            <a:r>
              <a:rPr lang="en-US" strike="noStrike" sz="1400" spc="0" u="none" cap="none">
                <a:solidFill>
                  <a:srgbClr val="1E293B">
                    <a:alpha val="100000"/>
                  </a:srgbClr>
                </a:solidFill>
                <a:latin typeface="Calibri"/>
              </a:rPr>
              <a:t><![CDATA[A load-sharing construct allows both the bone and implant to transmit mechanical]]></a:t>
            </a:r>
            <a:br/>
            <a:r>
              <a:rPr lang="en-US" strike="noStrike" sz="1400" spc="0" u="none" cap="none">
                <a:solidFill>
                  <a:srgbClr val="1E293B">
                    <a:alpha val="100000"/>
                  </a:srgbClr>
                </a:solidFill>
                <a:latin typeface="Calibri"/>
              </a:rPr>
              <a:t><![CDATA[load. A load-bearing construct transfers a greater proportion of the load through]]></a:t>
            </a:r>
            <a:br/>
            <a:r>
              <a:rPr lang="en-US" strike="noStrike" sz="1400" spc="0" u="none" cap="none">
                <a:solidFill>
                  <a:srgbClr val="1E293B">
                    <a:alpha val="100000"/>
                  </a:srgbClr>
                </a:solidFill>
                <a:latin typeface="Calibri"/>
              </a:rPr>
              <a:t><![CDATA[the implant because the bone itself provides little structural suppor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ituation]]></a:t>
            </a:r>
            <a:br/>
            <a:r>
              <a:rPr lang="en-US" strike="noStrike" sz="1400" spc="0" u="none" cap="none">
                <a:solidFill>
                  <a:srgbClr val="1E293B">
                    <a:alpha val="100000"/>
                  </a:srgbClr>
                </a:solidFill>
                <a:latin typeface="Calibri"/>
              </a:rPr>
              <a:t><![CDATA[Mechanical Behaviou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lating and Nailing – Principles and Mechanics of Implan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ically reduced simple fracture with compression]]></a:t>
            </a:r>
            <a:br/>
            <a:r>
              <a:rPr lang="en-US" strike="noStrike" sz="1400" spc="0" u="none" cap="none">
                <a:solidFill>
                  <a:srgbClr val="1E293B">
                    <a:alpha val="100000"/>
                  </a:srgbClr>
                </a:solidFill>
                <a:latin typeface="Calibri"/>
              </a:rPr>
              <a:t><![CDATA[Bone participates considerably in load transmis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rge comminuted defect bridged by plate]]></a:t>
            </a:r>
            <a:br/>
            <a:r>
              <a:rPr lang="en-US" strike="noStrike" sz="1400" spc="0" u="none" cap="none">
                <a:solidFill>
                  <a:srgbClr val="1E293B">
                    <a:alpha val="100000"/>
                  </a:srgbClr>
                </a:solidFill>
                <a:latin typeface="Calibri"/>
              </a:rPr>
              <a:t><![CDATA[Plate initially bears much of the loa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cked intramedullary nail]]></a:t>
            </a:r>
            <a:br/>
            <a:r>
              <a:rPr lang="en-US" strike="noStrike" sz="1400" spc="0" u="none" cap="none">
                <a:solidFill>
                  <a:srgbClr val="1E293B">
                    <a:alpha val="100000"/>
                  </a:srgbClr>
                </a:solidFill>
                <a:latin typeface="Calibri"/>
              </a:rPr>
              <a:t><![CDATA[Typically load-sharing, particularly as fracture contact improv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lating and Nailing – Principles and Mechanics of Implan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union with persistent fracture gap]]></a:t>
            </a:r>
            <a:br/>
            <a:r>
              <a:rPr lang="en-US" strike="noStrike" sz="1400" spc="0" u="none" cap="none">
                <a:solidFill>
                  <a:srgbClr val="1E293B">
                    <a:alpha val="100000"/>
                  </a:srgbClr>
                </a:solidFill>
                <a:latin typeface="Calibri"/>
              </a:rPr>
              <a:t><![CDATA[Implant may continue bearing cyclic load → fatigue failure ris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plant breakage is often the final manifestation of a biological or mechanical failure of fracture]]></a:t>
            </a:r>
            <a:br/>
            <a:r>
              <a:rPr lang="en-US" strike="noStrike" sz="1400" spc="0" u="none" cap="none">
                <a:solidFill>
                  <a:srgbClr val="1E293B">
                    <a:alpha val="100000"/>
                  </a:srgbClr>
                </a:solidFill>
                <a:latin typeface="Calibri"/>
              </a:rPr>
              <a:t><![CDATA[healing rather than simply a defective implant. If union does not occur, repetitive cyclic loading]]></a:t>
            </a:r>
            <a:br/>
            <a:r>
              <a:rPr lang="en-US" strike="noStrike" sz="1400" spc="0" u="none" cap="none">
                <a:solidFill>
                  <a:srgbClr val="1E293B">
                    <a:alpha val="100000"/>
                  </a:srgbClr>
                </a:solidFill>
                <a:latin typeface="Calibri"/>
              </a:rPr>
              <a:t><![CDATA[may eventually cause fatigue fail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lating and Nailing – Principles and Mechanics of Implan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cal Forces Acting on Fracture Constructs]]></a:t>
            </a:r>
            <a:br/>
            <a:br/>
            <a:br/>
            <a:br/>
            <a:r>
              <a:rPr lang="en-US" strike="noStrike" sz="1400" spc="0" u="none" cap="none">
                <a:solidFill>
                  <a:srgbClr val="1E293B">
                    <a:alpha val="100000"/>
                  </a:srgbClr>
                </a:solidFill>
                <a:latin typeface="Calibri"/>
              </a:rPr>
              <a:t><![CDATA[Compression: forces push fracture fragments togethe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nsion: forces pull fragments apar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hear: fragments slide parallel to each othe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ending: creates compression on one cortex and tension on the opposite cortex.]]></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orsion: produces rotational forces around the long axis of the bo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Plating and Nailing – Principles and Mechanics of Implant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Plates and intramedullary nails provide fracture stability through different biomechanical principles. Plates may function as compression, neutralisation, buttress, bridge or tension-band devices, while nails usually provide central load-sharing fixation. Absolute stability promotes primary bone healing, whereas relative stability permits controlled motion and secondary healing with callus formation. Construct behaviour depends on factors such as implant position, working length, screw configuration, fracture gap, bone quality and load sharing. Successful fixation requires a balance between mechanical stability and preservation of fracture b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lating and Nailing – Principles and Mechanics of Implan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ting and Nailing – Principles and Mechanics of Implants]]></a:t>
            </a:r>
            <a:br/>
            <a:br/>
            <a:br/>
            <a:br/>
            <a:r>
              <a:rPr lang="en-US" strike="noStrike" sz="1400" spc="0" u="none" cap="none">
                <a:solidFill>
                  <a:srgbClr val="1E293B">
                    <a:alpha val="100000"/>
                  </a:srgbClr>
                </a:solidFill>
                <a:latin typeface="Calibri"/>
              </a:rPr>
              <a:t><![CDATA[Internal fixation is not merely the placement of metal across a fracture. The implant,]]></a:t>
            </a:r>
            <a:br/>
            <a:r>
              <a:rPr lang="en-US" strike="noStrike" sz="1400" spc="0" u="none" cap="none">
                <a:solidFill>
                  <a:srgbClr val="1E293B">
                    <a:alpha val="100000"/>
                  </a:srgbClr>
                </a:solidFill>
                <a:latin typeface="Calibri"/>
              </a:rPr>
              <a:t><![CDATA[fracture geometry, bone quality, reduction technique and biological environment together]]></a:t>
            </a:r>
            <a:br/>
            <a:r>
              <a:rPr lang="en-US" strike="noStrike" sz="1400" spc="0" u="none" cap="none">
                <a:solidFill>
                  <a:srgbClr val="1E293B">
                    <a:alpha val="100000"/>
                  </a:srgbClr>
                </a:solidFill>
                <a:latin typeface="Calibri"/>
              </a:rPr>
              <a:t><![CDATA[determine the mechanical behaviour of the construct. A successful fixation strategy must]]></a:t>
            </a:r>
            <a:br/>
            <a:r>
              <a:rPr lang="en-US" strike="noStrike" sz="1400" spc="0" u="none" cap="none">
                <a:solidFill>
                  <a:srgbClr val="1E293B">
                    <a:alpha val="100000"/>
                  </a:srgbClr>
                </a:solidFill>
                <a:latin typeface="Calibri"/>
              </a:rPr>
              <a:t><![CDATA[provide sufficient stability for fracture healing without unnecessarily disturbing fracture biolog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lating and Nailing – Principles and Mechanics of Implan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tes and intramedullary nails achieve stability through fundamentally different mechanical]]></a:t>
            </a:r>
            <a:br/>
            <a:r>
              <a:rPr lang="en-US" strike="noStrike" sz="1400" spc="0" u="none" cap="none">
                <a:solidFill>
                  <a:srgbClr val="1E293B">
                    <a:alpha val="100000"/>
                  </a:srgbClr>
                </a:solidFill>
                <a:latin typeface="Calibri"/>
              </a:rPr>
              <a:t><![CDATA[principles. Plates are generally positioned away from the mechanical axis of the bone and may]]></a:t>
            </a:r>
            <a:br/>
            <a:r>
              <a:rPr lang="en-US" strike="noStrike" sz="1400" spc="0" u="none" cap="none">
                <a:solidFill>
                  <a:srgbClr val="1E293B">
                    <a:alpha val="100000"/>
                  </a:srgbClr>
                </a:solidFill>
                <a:latin typeface="Calibri"/>
              </a:rPr>
              <a:t><![CDATA[function as compression, neutralisation, buttress, bridge or tension-band devices. Intramedullary]]></a:t>
            </a:r>
            <a:br/>
            <a:r>
              <a:rPr lang="en-US" strike="noStrike" sz="1400" spc="0" u="none" cap="none">
                <a:solidFill>
                  <a:srgbClr val="1E293B">
                    <a:alpha val="100000"/>
                  </a:srgbClr>
                </a:solidFill>
                <a:latin typeface="Calibri"/>
              </a:rPr>
              <a:t><![CDATA[nails lie closer to the mechanical axis and usually function as load-sharing devices, making them]]></a:t>
            </a:r>
            <a:br/>
            <a:r>
              <a:rPr lang="en-US" strike="noStrike" sz="1400" spc="0" u="none" cap="none">
                <a:solidFill>
                  <a:srgbClr val="1E293B">
                    <a:alpha val="100000"/>
                  </a:srgbClr>
                </a:solidFill>
                <a:latin typeface="Calibri"/>
              </a:rPr>
              <a:t><![CDATA[particularly advantageous for many diaphyseal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lating and Nailing – Principles and Mechanics of Implan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cept]]></a:t>
            </a:r>
            <a:br/>
            <a:r>
              <a:rPr lang="en-US" strike="noStrike" sz="1400" spc="0" u="none" cap="none">
                <a:solidFill>
                  <a:srgbClr val="1E293B">
                    <a:alpha val="100000"/>
                  </a:srgbClr>
                </a:solidFill>
                <a:latin typeface="Calibri"/>
              </a:rPr>
              <a:t><![CDATA[Plate]]></a:t>
            </a:r>
            <a:br/>
            <a:r>
              <a:rPr lang="en-US" strike="noStrike" sz="1400" spc="0" u="none" cap="none">
                <a:solidFill>
                  <a:srgbClr val="1E293B">
                    <a:alpha val="100000"/>
                  </a:srgbClr>
                </a:solidFill>
                <a:latin typeface="Calibri"/>
              </a:rPr>
              <a:t><![CDATA[Intramedullary Nai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ition]]></a:t>
            </a:r>
            <a:br/>
            <a:r>
              <a:rPr lang="en-US" strike="noStrike" sz="1400" spc="0" u="none" cap="none">
                <a:solidFill>
                  <a:srgbClr val="1E293B">
                    <a:alpha val="100000"/>
                  </a:srgbClr>
                </a:solidFill>
                <a:latin typeface="Calibri"/>
              </a:rPr>
              <a:t><![CDATA[Usually eccentric to mechanical axis]]></a:t>
            </a:r>
            <a:br/>
            <a:r>
              <a:rPr lang="en-US" strike="noStrike" sz="1400" spc="0" u="none" cap="none">
                <a:solidFill>
                  <a:srgbClr val="1E293B">
                    <a:alpha val="100000"/>
                  </a:srgbClr>
                </a:solidFill>
                <a:latin typeface="Calibri"/>
              </a:rPr>
              <a:t><![CDATA[Near central mechanical ax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cal role]]></a:t>
            </a:r>
            <a:br/>
            <a:r>
              <a:rPr lang="en-US" strike="noStrike" sz="1400" spc="0" u="none" cap="none">
                <a:solidFill>
                  <a:srgbClr val="1E293B">
                    <a:alpha val="100000"/>
                  </a:srgbClr>
                </a:solidFill>
                <a:latin typeface="Calibri"/>
              </a:rPr>
              <a:t><![CDATA[Can be load bearing or load sharing depending on construct]]></a:t>
            </a:r>
            <a:br/>
            <a:r>
              <a:rPr lang="en-US" strike="noStrike" sz="1400" spc="0" u="none" cap="none">
                <a:solidFill>
                  <a:srgbClr val="1E293B">
                    <a:alpha val="100000"/>
                  </a:srgbClr>
                </a:solidFill>
                <a:latin typeface="Calibri"/>
              </a:rPr>
              <a:t><![CDATA[Predominantly load shar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lating and Nailing – Principles and Mechanics of Implan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ical application]]></a:t>
            </a:r>
            <a:br/>
            <a:r>
              <a:rPr lang="en-US" strike="noStrike" sz="1400" spc="0" u="none" cap="none">
                <a:solidFill>
                  <a:srgbClr val="1E293B">
                    <a:alpha val="100000"/>
                  </a:srgbClr>
                </a:solidFill>
                <a:latin typeface="Calibri"/>
              </a:rPr>
              <a:t><![CDATA[Articular, metaphyseal and diaphyseal fractures]]></a:t>
            </a:r>
            <a:br/>
            <a:r>
              <a:rPr lang="en-US" strike="noStrike" sz="1400" spc="0" u="none" cap="none">
                <a:solidFill>
                  <a:srgbClr val="1E293B">
                    <a:alpha val="100000"/>
                  </a:srgbClr>
                </a:solidFill>
                <a:latin typeface="Calibri"/>
              </a:rPr>
              <a:t><![CDATA[Predominantly long-bone diaphyseal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logical advantage]]></a:t>
            </a:r>
            <a:br/>
            <a:r>
              <a:rPr lang="en-US" strike="noStrike" sz="1400" spc="0" u="none" cap="none">
                <a:solidFill>
                  <a:srgbClr val="1E293B">
                    <a:alpha val="100000"/>
                  </a:srgbClr>
                </a:solidFill>
                <a:latin typeface="Calibri"/>
              </a:rPr>
              <a:t><![CDATA[Modern bridge/MIPO techniques preserve biology]]></a:t>
            </a:r>
            <a:br/>
            <a:r>
              <a:rPr lang="en-US" strike="noStrike" sz="1400" spc="0" u="none" cap="none">
                <a:solidFill>
                  <a:srgbClr val="1E293B">
                    <a:alpha val="100000"/>
                  </a:srgbClr>
                </a:solidFill>
                <a:latin typeface="Calibri"/>
              </a:rPr>
              <a:t><![CDATA[Closed insertion can preserve fracture haemato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oals of Internal Fixation]]></a:t>
            </a:r>
            <a:br/>
            <a:br/>
            <a:br/>
            <a:br/>
            <a:r>
              <a:rPr lang="en-US" strike="noStrike" sz="1400" spc="0" u="none" cap="none">
                <a:solidFill>
                  <a:srgbClr val="1E293B">
                    <a:alpha val="100000"/>
                  </a:srgbClr>
                </a:solidFill>
                <a:latin typeface="Calibri"/>
              </a:rPr>
              <a:t><![CDATA[Restore appropriate length, alignment and ro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lating and Nailing – Principles and Mechanics of Implan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store articular congruity where the joint surface is involv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vide stability appropriate for the desired mode of bone heal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serve blood supply to bone and soft tissu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rmit safe mobilisation of the limb and adjacent joi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inimise complications related to prolonged immobilis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low fracture healing without fatigue failure of the impla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lating and Nailing – Principles and Mechanics of Implan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objective is therefore not to create the stiffest possible construct. The objective is to]]></a:t>
            </a:r>
            <a:br/>
            <a:r>
              <a:rPr lang="en-US" strike="noStrike" sz="1400" spc="0" u="none" cap="none">
                <a:solidFill>
                  <a:srgbClr val="1E293B">
                    <a:alpha val="100000"/>
                  </a:srgbClr>
                </a:solidFill>
                <a:latin typeface="Calibri"/>
              </a:rPr>
              <a:t><![CDATA[create a construct with appropriate stability]]></a:t>
            </a:r>
            <a:br/>
            <a:r>
              <a:rPr lang="en-US" strike="noStrike" sz="1400" spc="0" u="none" cap="none">
                <a:solidFill>
                  <a:srgbClr val="1E293B">
                    <a:alpha val="100000"/>
                  </a:srgbClr>
                </a:solidFill>
                <a:latin typeface="Calibri"/>
              </a:rPr>
              <a:t><![CDATA[for that particular frac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bsolute Stability vs Relative Stability]]></a:t>
            </a:r>
            <a:br/>
            <a:br/>
            <a:br/>
            <a:br/>
            <a:r>
              <a:rPr lang="en-US" strike="noStrike" sz="1400" spc="0" u="none" cap="none">
                <a:solidFill>
                  <a:srgbClr val="1E293B">
                    <a:alpha val="100000"/>
                  </a:srgbClr>
                </a:solidFill>
                <a:latin typeface="Calibri"/>
              </a:rPr>
              <a:t><![CDATA[Understanding the distinction between absolute and relative stability is central to fracture]]></a:t>
            </a:r>
            <a:br/>
            <a:r>
              <a:rPr lang="en-US" strike="noStrike" sz="1400" spc="0" u="none" cap="none">
                <a:solidFill>
                  <a:srgbClr val="1E293B">
                    <a:alpha val="100000"/>
                  </a:srgbClr>
                </a:solidFill>
                <a:latin typeface="Calibri"/>
              </a:rPr>
              <a:t><![CDATA[fix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lating and Nailing – Principles and Mechanics of Implan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eature]]></a:t>
            </a:r>
            <a:br/>
            <a:r>
              <a:rPr lang="en-US" strike="noStrike" sz="1400" spc="0" u="none" cap="none">
                <a:solidFill>
                  <a:srgbClr val="1E293B">
                    <a:alpha val="100000"/>
                  </a:srgbClr>
                </a:solidFill>
                <a:latin typeface="Calibri"/>
              </a:rPr>
              <a:t><![CDATA[Absolute Stability]]></a:t>
            </a:r>
            <a:br/>
            <a:r>
              <a:rPr lang="en-US" strike="noStrike" sz="1400" spc="0" u="none" cap="none">
                <a:solidFill>
                  <a:srgbClr val="1E293B">
                    <a:alpha val="100000"/>
                  </a:srgbClr>
                </a:solidFill>
                <a:latin typeface="Calibri"/>
              </a:rPr>
              <a:t><![CDATA[Relative 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erfragmentary motion]]></a:t>
            </a:r>
            <a:br/>
            <a:r>
              <a:rPr lang="en-US" strike="noStrike" sz="1400" spc="0" u="none" cap="none">
                <a:solidFill>
                  <a:srgbClr val="1E293B">
                    <a:alpha val="100000"/>
                  </a:srgbClr>
                </a:solidFill>
                <a:latin typeface="Calibri"/>
              </a:rPr>
              <a:t><![CDATA[Minimal]]></a:t>
            </a:r>
            <a:br/>
            <a:r>
              <a:rPr lang="en-US" strike="noStrike" sz="1400" spc="0" u="none" cap="none">
                <a:solidFill>
                  <a:srgbClr val="1E293B">
                    <a:alpha val="100000"/>
                  </a:srgbClr>
                </a:solidFill>
                <a:latin typeface="Calibri"/>
              </a:rPr>
              <a:t><![CDATA[Controlled motion permitt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ical healing]]></a:t>
            </a:r>
            <a:br/>
            <a:r>
              <a:rPr lang="en-US" strike="noStrike" sz="1400" spc="0" u="none" cap="none">
                <a:solidFill>
                  <a:srgbClr val="1E293B">
                    <a:alpha val="100000"/>
                  </a:srgbClr>
                </a:solidFill>
                <a:latin typeface="Calibri"/>
              </a:rPr>
              <a:t><![CDATA[Primary/direct bone healing]]></a:t>
            </a:r>
            <a:br/>
            <a:r>
              <a:rPr lang="en-US" strike="noStrike" sz="1400" spc="0" u="none" cap="none">
                <a:solidFill>
                  <a:srgbClr val="1E293B">
                    <a:alpha val="100000"/>
                  </a:srgbClr>
                </a:solidFill>
                <a:latin typeface="Calibri"/>
              </a:rPr>
              <a:t><![CDATA[Secondary healing with callu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12">
  <a:themeElements>
    <a:clrScheme name="Theme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2026-09-16T05:00:50Z</dcterms:created>
  <dcterms:modified xsi:type="dcterms:W3CDTF">2026-09-16T05:00:50Z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