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vs Early Total Ca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operative sequence: (1) haemorrhage control (packing, embolisation, pelvic binder); (2) temporary ExFix of femoral/tibial shaft fractures (spanning ExFix under fluoroscopy — <60 minutes); (3) ICU admission for resuscitation — correct the lethal triad (hypothermia, acidosis, coagulopathy); (4) reassess physiological readiness for definitive surgery (target: lactate <2, BD <6, temperature >35°C, no active coagulopathy, no vasopressors); (5) conversion to IMN at day 3–14 when criteria met]]>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afe Surgery` Window — Pape`s Framework]]></a:t>
            </a:r>
            <a:br/>
            <a:br/>
            <a:br/>
            <a:br/>
            <a:br/>
            <a:r>
              <a:rPr lang="en-US" strike="noStrike" sz="1400" spc="0" u="none" cap="none">
                <a:solidFill>
                  <a:srgbClr val="1E293B">
                    <a:alpha val="100000"/>
                  </a:srgbClr>
                </a:solidFill>
                <a:latin typeface="Calibri"/>
              </a:rPr>
              <a:t><![CDATA[Patient Category]]></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Surgical Strategy]]></a:t>
            </a:r>
            <a:br/>
            <a:r>
              <a:rPr lang="en-US" strike="noStrike" sz="1400" spc="0" u="none" cap="none">
                <a:solidFill>
                  <a:srgbClr val="1E293B">
                    <a:alpha val="100000"/>
                  </a:srgbClr>
                </a:solidFill>
                <a:latin typeface="Calibri"/>
              </a:rPr>
              <a:t><![CDATA[Tim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Haemodynamically stable; lactate <2 mmol/L; BD <6; temperature >35°C; <10 units PRBC; ISS <20; no head injury; no major thoracic injury]]></a:t>
            </a:r>
            <a:br/>
            <a:r>
              <a:rPr lang="en-US" strike="noStrike" sz="1400" spc="0" u="none" cap="none">
                <a:solidFill>
                  <a:srgbClr val="1E293B">
                    <a:alpha val="100000"/>
                  </a:srgbClr>
                </a:solidFill>
                <a:latin typeface="Calibri"/>
              </a:rPr>
              <a:t><![CDATA[Early total care (ETC) — proceed to definitive fixation; IMN of femoral shaft; ORIF as required; full reconstruction in one anaesthetic]]></a:t>
            </a:r>
            <a:br/>
            <a:r>
              <a:rPr lang="en-US" strike="noStrike" sz="1400" spc="0" u="none" cap="none">
                <a:solidFill>
                  <a:srgbClr val="1E293B">
                    <a:alpha val="100000"/>
                  </a:srgbClr>
                </a:solidFill>
                <a:latin typeface="Calibri"/>
              </a:rPr>
              <a:t><![CDATA[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line (the most difficult group)]]></a:t>
            </a:r>
            <a:br/>
            <a:r>
              <a:rPr lang="en-US" strike="noStrike" sz="1400" spc="0" u="none" cap="none">
                <a:solidFill>
                  <a:srgbClr val="1E293B">
                    <a:alpha val="100000"/>
                  </a:srgbClr>
                </a:solidFill>
                <a:latin typeface="Calibri"/>
              </a:rPr>
              <a:t><![CDATA[ISS >40; bilateral femoral fractures; moderate head injury (GCS 9–13); moderate chest injury; moderate blood loss (10–20 units); lactate 2.5–4; BD 6–10; temperature 33–35°C; mild coagulopathy]]></a:t>
            </a:r>
            <a:br/>
            <a:r>
              <a:rPr lang="en-US" strike="noStrike" sz="1400" spc="0" u="none" cap="none">
                <a:solidFill>
                  <a:srgbClr val="1E293B">
                    <a:alpha val="100000"/>
                  </a:srgbClr>
                </a:solidFill>
                <a:latin typeface="Calibri"/>
              </a:rPr>
              <a:t><![CDATA[Individualise — both ETC and DCO have been reported with acceptable outcomes; if trending toward instability or deteriorating → DCO; if improving and stable → ETC acceptable with careful monitoring; `when in doubt → damage control`]]></a:t>
            </a:r>
            <a:br/>
            <a:r>
              <a:rPr lang="en-US" strike="noStrike" sz="1400" spc="0" u="none" cap="none">
                <a:solidFill>
                  <a:srgbClr val="1E293B">
                    <a:alpha val="100000"/>
                  </a:srgbClr>
                </a:solidFill>
                <a:latin typeface="Calibri"/>
              </a:rPr>
              <a:t><![CDATA[DCO ExFix within 2–4 hours; conversion 3–14 days if DCO chos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Haemodynamically unstable despite resuscitation; lactate >4; BD >10; temperature <33°C; coagulopathy; >10 units PRBC; GCS <8; AIS chest ≥3]]></a:t>
            </a:r>
            <a:br/>
            <a:r>
              <a:rPr lang="en-US" strike="noStrike" sz="1400" spc="0" u="none" cap="none">
                <a:solidFill>
                  <a:srgbClr val="1E293B">
                    <a:alpha val="100000"/>
                  </a:srgbClr>
                </a:solidFill>
                <a:latin typeface="Calibri"/>
              </a:rPr>
              <a:t><![CDATA[DCO mandatory — temporary ExFix; ICU resuscitation; correct lethal triad; definitive fixation deferred to day 3–14]]></a:t>
            </a:r>
            <a:br/>
            <a:r>
              <a:rPr lang="en-US" strike="noStrike" sz="1400" spc="0" u="none" cap="none">
                <a:solidFill>
                  <a:srgbClr val="1E293B">
                    <a:alpha val="100000"/>
                  </a:srgbClr>
                </a:solidFill>
                <a:latin typeface="Calibri"/>
              </a:rPr>
              <a:t><![CDATA[ExFix within 1–2 hours; resuscitation; IMN at day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a:t>
            </a:r>
            <a:br/>
            <a:r>
              <a:rPr lang="en-US" strike="noStrike" sz="1400" spc="0" u="none" cap="none">
                <a:solidFill>
                  <a:srgbClr val="1E293B">
                    <a:alpha val="100000"/>
                  </a:srgbClr>
                </a:solidFill>
                <a:latin typeface="Calibri"/>
              </a:rPr>
              <a:t><![CDATA[Moribund — cardiac arrest / peri-arrest; pH <7.0; temperature <32°C; refractory coagulopathy; preterminal]]></a:t>
            </a:r>
            <a:br/>
            <a:r>
              <a:rPr lang="en-US" strike="noStrike" sz="1400" spc="0" u="none" cap="none">
                <a:solidFill>
                  <a:srgbClr val="1E293B">
                    <a:alpha val="100000"/>
                  </a:srgbClr>
                </a:solidFill>
                <a:latin typeface="Calibri"/>
              </a:rPr>
              <a:t><![CDATA[Life-saving interventions ONLY; fracture fixation deferred entirely until survival is secured; pelvic binder, airway, haemorrhage control; fracture splintage only]]></a:t>
            </a:r>
            <a:br/>
            <a:r>
              <a:rPr lang="en-US" strike="noStrike" sz="1400" spc="0" u="none" cap="none">
                <a:solidFill>
                  <a:srgbClr val="1E293B">
                    <a:alpha val="100000"/>
                  </a:srgbClr>
                </a:solidFill>
                <a:latin typeface="Calibri"/>
              </a:rPr>
              <a:t><![CDATA[Immediate life-saving only; fractures d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vidence & Trials]]></a:t>
            </a:r>
            <a:br/>
            <a:br/>
            <a:r>
              <a:rPr lang="en-US" strike="noStrike" sz="1400" spc="0" u="none" cap="none">
                <a:solidFill>
                  <a:srgbClr val="1E293B">
                    <a:alpha val="100000"/>
                  </a:srgbClr>
                </a:solidFill>
                <a:latin typeface="Calibri"/>
              </a:rPr>
              <a:t><![CDATA[Pape et al. (J Trauma 1993): the landmark study establishing DCO; retrospective cohort demonstrating ARDS rates of 33% in polytrauma patients with pulmonary contusion who underwent early IMN vs 7.7% in those managed with ExFix first; the difference in pulmonary outcomes with reamed vs unreamed nailing and in patients with thoracic AIS ≥3 was stark; established that early reamed IMN in specific subgroups of polytrauma patients was harm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lea et al. (J Trauma 2000): prospective study demonstrating the safety of conversion from ExFix to IMN at day 3–7 (after initial damage control); confirmed the DCO strategy with low conversion complication rates when physiological criteria were met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wood et al. (J Bone Joint Surg Br 2005): prospective RCT comparing unreamed IMN vs ExFix as primary treatment for femoral shaft fractures in polytrauma — no significant difference in pulmonary complications with unreamed IMN vs ExFix; suggested that unreamed nailing may be safer than reamed nailing as `ETC` in borderline patients (unreamed = less marrow fat embolisation than rea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ST Practice Management Guidelines: recommend that femoral shaft fractures in stable polytrauma patients should be fixed within 24 hours; in borderline/unstable patients, either DCO or unreamed nailing is acceptable pending physiological optimisation; the guidelines emphasise patient physiological status as the determinant of surgical timing, NOT the fractur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Auf`m`kolk M, Paffrath T et al. Primary intramedullary femur fixation in multiple trauma patients with associated lung contusion. J Trauma. 1993;34(4):540–547.]]></a:t>
            </a:r>
            <a:br/>
            <a:r>
              <a:rPr lang="en-US" strike="noStrike" sz="1200" spc="0" u="none" cap="none">
                <a:solidFill>
                  <a:srgbClr val="1E293B">
                    <a:alpha val="100000"/>
                  </a:srgbClr>
                </a:solidFill>
                <a:latin typeface="Calibri"/>
              </a:rPr>
              <a:t><![CDATA[Bone LB, Johnson KD, Weigelt J et al. Early versus delayed stabilization of femoral fractures. J Bone Joint Surg Am. 1989;71(3):336–340.]]></a:t>
            </a:r>
            <a:br/>
            <a:r>
              <a:rPr lang="en-US" strike="noStrike" sz="1200" spc="0" u="none" cap="none">
                <a:solidFill>
                  <a:srgbClr val="1E293B">
                    <a:alpha val="100000"/>
                  </a:srgbClr>
                </a:solidFill>
                <a:latin typeface="Calibri"/>
              </a:rPr>
              <a:t><![CDATA[Scalea TM, Boswell SA, Scott JD et al. External fixation as a bridge to intramedullary nailing for patients with multiple injuries and with femur fractures. J Trauma. 2000;48(4):613–621.]]></a:t>
            </a:r>
            <a:br/>
            <a:r>
              <a:rPr lang="en-US" strike="noStrike" sz="1200" spc="0" u="none" cap="none">
                <a:solidFill>
                  <a:srgbClr val="1E293B">
                    <a:alpha val="100000"/>
                  </a:srgbClr>
                </a:solidFill>
                <a:latin typeface="Calibri"/>
              </a:rPr>
              <a:t><![CDATA[Giannoudis PV. Aspects of current management — damage control orthopaedics. J Bone Joint Surg Br. 200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TC: definitive fixation within 24 h for stable patients. DCO: temporary stabilization in unstable patients; definitive fixation after stabilization. Second hit phenomenon: surgery can worsen SIRS/ARDS in unstable patients. DCO techniques: external fixation, splinting, traction. Completion after normalization of lactate, coagulation, and temper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vs Early Total Ca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entral Question]]></a:t>
            </a:r>
            <a:br/>
            <a:br/>
            <a:r>
              <a:rPr lang="en-US" strike="noStrike" sz="1400" spc="0" u="none" cap="none">
                <a:solidFill>
                  <a:srgbClr val="1E293B">
                    <a:alpha val="100000"/>
                  </a:srgbClr>
                </a:solidFill>
                <a:latin typeface="Calibri"/>
              </a:rPr>
              <a:t><![CDATA[The management of the polytrauma patient with associated long bone fractures represents one of the most contested and nuanced areas in orthopaedic trauma. The central question — when is it safe to perform definitive internal fixation, and when does it add unacceptable physiological stress to an already critically injured patient — has been the subject of decades of clinical research, landmark trials, and shifting paradigms. The pendulum has swung from early total care (ETC) in the 1980s, to damage control orthopaedics (DCO) in the 1990s–2000s, and now toward a more refined, individualised approach based on objective physiological parameters: `safe definitive surgery` for stable patients and `damage control` for those who are n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phenomenon: the first hit = the traumatic injury (activates the systemic inflammatory response syndrome — SIRS; activates complement, coagulation, inflammatory cascades; causes tissue hypoperfusion, acidosis, hypothermia, coagulopathy — the lethal triad); the second hit = any subsequent insult (surgery, infection, additional hypoperfusion) that occurs in the `window of vulnerability` when the primed inflammatory system is maximally sensitised; a second hit in a patient still within the inflammatory `storm` of the first hit can trigger an exaggerated response — ARDS (acute respiratory distress syndrome), multiple organ failure (MOF), and death; DCO limits the second hit by performing only short, damage-controlling procedures until the first-hit response has res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ong bone fractures matter: femoral shaft fractures are one of the most physiologically significant musculoskeletal injuries; the thigh can accommodate 1–1.5 litres of blood; reaming the medullary canal releases fat and bone marrow contents into the circulation (fat embolism syndrome); unstabilised fractures cause continuous pain, muscle spasm, inflammation, and blood loss; adequate early stabilisation — whether by ETC or DCO — reduces these effects; the debate is about WHICH method of stabilisation, and WH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Total Care (ETC) — Definition & Evidence]]></a:t>
            </a:r>
            <a:br/>
            <a:br/>
            <a:r>
              <a:rPr lang="en-US" strike="noStrike" sz="1400" spc="0" u="none" cap="none">
                <a:solidFill>
                  <a:srgbClr val="1E293B">
                    <a:alpha val="100000"/>
                  </a:srgbClr>
                </a:solidFill>
                <a:latin typeface="Calibri"/>
              </a:rPr>
              <a:t><![CDATA[ETC definition: the principle of definitive fixation of ALL major fractures (particularly femoral shaft fractures) within the first 24 hours of injury in the same admission, regardless of the patient`s physiological state; the rationale was that early fixation reduces pain, blood loss, pulmonary fat embolism, and the inflammatory burden of an unstabilised fracture; the 1980s evidence from Seibel et al. and Bone et al. appeared to support ETC showing lower ARDS rates with early fixation of femoral fractures in poly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blems with ETC in unstable patients: Pape et al. (Hannover group, 1993) demonstrated that performing primary intramedullary nailing (IMN) of femoral shaft fractures within 24 hours in polytrauma patients with associated pulmonary contusion (thoracic AIS ≥3) was associated with dramatically increased rates of ARDS and MOF compared to non-nailed patients or those treated with external fixation first; the reaming process for IMN releases massive quantities of bone marrow fat and inflammatory mediators (IL-6, IL-8, complement) — in a patient already on the edge of respiratory failure from a pulmonary contusion, this `second hit` can be fatal; ETC in the truly unstable polytrauma patient = unacceptabl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DCO) — Principles & Indications]]></a:t>
            </a:r>
            <a:br/>
            <a:br/>
            <a:r>
              <a:rPr lang="en-US" strike="noStrike" sz="1400" spc="0" u="none" cap="none">
                <a:solidFill>
                  <a:srgbClr val="1E293B">
                    <a:alpha val="100000"/>
                  </a:srgbClr>
                </a:solidFill>
                <a:latin typeface="Calibri"/>
              </a:rPr>
              <a:t><![CDATA[DCO definition: a staged approach in which temporary stabilisation of fractures (typically external fixation — ExFix) is performed rapidly in the acute phase; the patient is then resuscitated in the ICU; definitive internal fixation (conversion to IMN or ORIF) is performed as a second stage when the patient is physiologically optimised (typically day 3–14); DCO minimises the operative time and physiological `second hit` of the acute surgery; the goal of the first operation is haemorrhage control and fracture stabilisation — NOT anatom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CO (rather than ETC): (1) haemodynamic instability despite resuscitation; (2) severe head injury (GCS <8); (3) severe bilateral chest trauma (AIS ≥3); (4) severe abdominal/pelvic trauma; (5) ISS >40 without thoracic injury or >20 with thoracic injury; (6) bilateral femoral fractures with ISS >20; (7) lactate >4 mmol/L; (8) base deficit >8 mEq/L; (9) core temperature <33°C; (10) >10 units blood transfused; (11) coagulopathy (INR >1.5, fibrinogen <1.0 g/L); the presence of ANY of these features in a patient with femoral shaft fractures = DCO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2026-03-17T00:17:41Z</dcterms:created>
  <dcterms:modified xsi:type="dcterms:W3CDTF">2026-03-17T00:17:41Z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