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6426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olytrauma Scores — ISS, RT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Scores — ISS, R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ch parameter is assigned a coded value between 0 and 4 depending on severity. The weighted RTS is calculated using the following formul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TS = (0.9368 × GCS) + (0.7326 × SBP) + (0.2908 × R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ison of ISS and RTS]]></a:t>
            </a:r>
            <a:br/>
            <a:br/>
            <a:br/>
            <a:br/>
            <a:br/>
            <a:br/>
            <a:br/>
            <a:r>
              <a:rPr lang="en-US" strike="noStrike" sz="1400" spc="0" u="none" cap="none">
                <a:solidFill>
                  <a:srgbClr val="1E293B">
                    <a:alpha val="100000"/>
                  </a:srgbClr>
                </a:solidFill>
                <a:latin typeface="Calibri"/>
              </a:rPr>
              <a:t><![CDATA[Feature]]></a:t>
            </a:r>
            <a:br/>
            <a:r>
              <a:rPr lang="en-US" strike="noStrike" sz="1400" spc="0" u="none" cap="none">
                <a:solidFill>
                  <a:srgbClr val="1E293B">
                    <a:alpha val="100000"/>
                  </a:srgbClr>
                </a:solidFill>
                <a:latin typeface="Calibri"/>
              </a:rPr>
              <a:t><![CDATA[ISS]]></a:t>
            </a:r>
            <a:br/>
            <a:r>
              <a:rPr lang="en-US" strike="noStrike" sz="1400" spc="0" u="none" cap="none">
                <a:solidFill>
                  <a:srgbClr val="1E293B">
                    <a:alpha val="100000"/>
                  </a:srgbClr>
                </a:solidFill>
                <a:latin typeface="Calibri"/>
              </a:rPr>
              <a:t><![CDATA[R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Anatomical score]]></a:t>
            </a:r>
            <a:br/>
            <a:r>
              <a:rPr lang="en-US" strike="noStrike" sz="1400" spc="0" u="none" cap="none">
                <a:solidFill>
                  <a:srgbClr val="1E293B">
                    <a:alpha val="100000"/>
                  </a:srgbClr>
                </a:solidFill>
                <a:latin typeface="Calibri"/>
              </a:rPr>
              <a:t><![CDATA[Physiological sco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sed on]]></a:t>
            </a:r>
            <a:br/>
            <a:r>
              <a:rPr lang="en-US" strike="noStrike" sz="1400" spc="0" u="none" cap="none">
                <a:solidFill>
                  <a:srgbClr val="1E293B">
                    <a:alpha val="100000"/>
                  </a:srgbClr>
                </a:solidFill>
                <a:latin typeface="Calibri"/>
              </a:rPr>
              <a:t><![CDATA[AIS injury severity]]></a:t>
            </a:r>
            <a:br/>
            <a:r>
              <a:rPr lang="en-US" strike="noStrike" sz="1400" spc="0" u="none" cap="none">
                <a:solidFill>
                  <a:srgbClr val="1E293B">
                    <a:alpha val="100000"/>
                  </a:srgbClr>
                </a:solidFill>
                <a:latin typeface="Calibri"/>
              </a:rPr>
              <a:t><![CDATA[Vital paramete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se]]></a:t>
            </a:r>
            <a:br/>
            <a:r>
              <a:rPr lang="en-US" strike="noStrike" sz="1400" spc="0" u="none" cap="none">
                <a:solidFill>
                  <a:srgbClr val="1E293B">
                    <a:alpha val="100000"/>
                  </a:srgbClr>
                </a:solidFill>
                <a:latin typeface="Calibri"/>
              </a:rPr>
              <a:t><![CDATA[Outcome prediction]]></a:t>
            </a:r>
            <a:br/>
            <a:r>
              <a:rPr lang="en-US" strike="noStrike" sz="1400" spc="0" u="none" cap="none">
                <a:solidFill>
                  <a:srgbClr val="1E293B">
                    <a:alpha val="100000"/>
                  </a:srgbClr>
                </a:solidFill>
                <a:latin typeface="Calibri"/>
              </a:rPr>
              <a:t><![CDATA[Initial tri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ximum score]]></a:t>
            </a:r>
            <a:br/>
            <a:r>
              <a:rPr lang="en-US" strike="noStrike" sz="1400" spc="0" u="none" cap="none">
                <a:solidFill>
                  <a:srgbClr val="1E293B">
                    <a:alpha val="100000"/>
                  </a:srgbClr>
                </a:solidFill>
                <a:latin typeface="Calibri"/>
              </a:rPr>
              <a:t><![CDATA[75]]></a:t>
            </a:r>
            <a:br/>
            <a:r>
              <a:rPr lang="en-US" strike="noStrike" sz="1400" spc="0" u="none" cap="none">
                <a:solidFill>
                  <a:srgbClr val="1E293B">
                    <a:alpha val="100000"/>
                  </a:srgbClr>
                </a:solidFill>
                <a:latin typeface="Calibri"/>
              </a:rPr>
              <a:t><![CDATA[7.84]]></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pplications]]></a:t>
            </a:r>
            <a:br/>
            <a:br/>
            <a:br/>
            <a:br/>
            <a:br/>
            <a:r>
              <a:rPr lang="en-US" strike="noStrike" sz="1400" spc="0" u="none" cap="none">
                <a:solidFill>
                  <a:srgbClr val="1E293B">
                    <a:alpha val="100000"/>
                  </a:srgbClr>
                </a:solidFill>
                <a:latin typeface="Calibri"/>
              </a:rPr>
              <a:t><![CDATA[Triage of trauma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Scores — ISS, R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diction of mortality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essment of trauma system performa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search studies in trauma ca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ison of treatment outcom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ISS is calculated using the three highest AIS scores from different body reg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ximum ISS score is 75]]></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 trauma patient with ISS greater than 15 is considered major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TS is based on Glasgow Coma Scale, systolic blood pressure and respiratory ra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TS is mainly used during initial triage in emergency depart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Baker SP Injury Severity Score Journal of Trauma]]></a:t>
            </a:r>
            <a:br/>
            <a:r>
              <a:rPr lang="en-US" strike="noStrike" sz="1200" spc="0" u="none" cap="none">
                <a:solidFill>
                  <a:srgbClr val="1E293B">
                    <a:alpha val="100000"/>
                  </a:srgbClr>
                </a:solidFill>
                <a:latin typeface="Calibri"/>
              </a:rPr>
              <a:t><![CDATA[Champion HR Revised Trauma Score Journal of Trauma]]></a:t>
            </a:r>
            <a:br/>
            <a:r>
              <a:rPr lang="en-US" strike="noStrike" sz="1200" spc="0" u="none" cap="none">
                <a:solidFill>
                  <a:srgbClr val="1E293B">
                    <a:alpha val="100000"/>
                  </a:srgbClr>
                </a:solidFill>
                <a:latin typeface="Calibri"/>
              </a:rPr>
              <a:t><![CDATA[Court Brown Trauma Orthopaedics]]></a:t>
            </a:r>
            <a:br/>
            <a:r>
              <a:rPr lang="en-US" strike="noStrike" sz="1200" spc="0" u="none" cap="none">
                <a:solidFill>
                  <a:srgbClr val="1E293B">
                    <a:alpha val="100000"/>
                  </a:srgbClr>
                </a:solidFill>
                <a:latin typeface="Calibri"/>
              </a:rPr>
              <a:t><![CDATA[Rockwood and Green Fractures in Adults]]></a:t>
            </a:r>
            <a:br/>
            <a:r>
              <a:rPr lang="en-US" strike="noStrike" sz="1200" spc="0" u="none" cap="none">
                <a:solidFill>
                  <a:srgbClr val="1E293B">
                    <a:alpha val="100000"/>
                  </a:srgbClr>
                </a:solidFill>
                <a:latin typeface="Calibri"/>
              </a:rPr>
              <a:t><![CDATA[ATLS Advanced Trauma Life Support Manu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olytrauma Scores — ISS, RT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SS: anatomical score using AIS; 1–75; >15 = major trauma. RTS: physiological score (GCS, SBP, RR);]]>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Scores — ISS, R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br/>
            <a:br/>
            <a:r>
              <a:rPr lang="en-US" strike="noStrike" sz="1400" spc="0" u="none" cap="none">
                <a:solidFill>
                  <a:srgbClr val="1E293B">
                    <a:alpha val="100000"/>
                  </a:srgbClr>
                </a:solidFill>
                <a:latin typeface="Calibri"/>
              </a:rPr>
              <a:t><![CDATA[Polytrauma refers to the presence of multiple traumatic injuries involving different body regions, often associated with significant physiological derangement. Accurate assessment of injury severity is essential in trauma care for predicting mortality, guiding treatment priorities, and enabling comparison of outcomes across trauma cente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Scores — ISS, R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veral trauma scoring systems have been developed to quantify injury severity. Among the most widely used systems are the Injury Severity Score (ISS) and the Revised Trauma Score (RTS). These scoring systems assist clinicians in triage decisions, evaluation of trauma care systems, and research studies involving trauma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Scores — ISS, R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SS is primarily an anatomical scoring system based on the Abbreviated Injury Scale, while RTS is a physiological scoring system based on vital parameters such as Glasgow Coma Scale, blood pressure, and respiratory ra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bbreviated Injury Scale]]></a:t>
            </a:r>
            <a:br/>
            <a:br/>
            <a:br/>
            <a:br/>
            <a:br/>
            <a:r>
              <a:rPr lang="en-US" strike="noStrike" sz="1400" spc="0" u="none" cap="none">
                <a:solidFill>
                  <a:srgbClr val="1E293B">
                    <a:alpha val="100000"/>
                  </a:srgbClr>
                </a:solidFill>
                <a:latin typeface="Calibri"/>
              </a:rPr>
              <a:t><![CDATA[The Abbreviated Injury Scale (AIS) is an anatomical scoring system used to classify individual injuries according to severity. Each injury is assigned a score from 1 to 6 based on its threat to lif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Scores — ISS, R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IS Score]]></a:t>
            </a:r>
            <a:br/>
            <a:r>
              <a:rPr lang="en-US" strike="noStrike" sz="1400" spc="0" u="none" cap="none">
                <a:solidFill>
                  <a:srgbClr val="1E293B">
                    <a:alpha val="100000"/>
                  </a:srgbClr>
                </a:solidFill>
                <a:latin typeface="Calibri"/>
              </a:rPr>
              <a:t><![CDATA[Severity]]></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a:t>
            </a:r>
            <a:br/>
            <a:r>
              <a:rPr lang="en-US" strike="noStrike" sz="1400" spc="0" u="none" cap="none">
                <a:solidFill>
                  <a:srgbClr val="1E293B">
                    <a:alpha val="100000"/>
                  </a:srgbClr>
                </a:solidFill>
                <a:latin typeface="Calibri"/>
              </a:rPr>
              <a:t><![CDATA[Minor]]></a:t>
            </a:r>
            <a:br/>
            <a:r>
              <a:rPr lang="en-US" strike="noStrike" sz="1400" spc="0" u="none" cap="none">
                <a:solidFill>
                  <a:srgbClr val="1E293B">
                    <a:alpha val="100000"/>
                  </a:srgbClr>
                </a:solidFill>
                <a:latin typeface="Calibri"/>
              </a:rPr>
              <a:t><![CDATA[Superficial injury or minor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2]]></a:t>
            </a:r>
            <a:br/>
            <a:r>
              <a:rPr lang="en-US" strike="noStrike" sz="1400" spc="0" u="none" cap="none">
                <a:solidFill>
                  <a:srgbClr val="1E293B">
                    <a:alpha val="100000"/>
                  </a:srgbClr>
                </a:solidFill>
                <a:latin typeface="Calibri"/>
              </a:rPr>
              <a:t><![CDATA[Moderate]]></a:t>
            </a:r>
            <a:br/>
            <a:r>
              <a:rPr lang="en-US" strike="noStrike" sz="1400" spc="0" u="none" cap="none">
                <a:solidFill>
                  <a:srgbClr val="1E293B">
                    <a:alpha val="100000"/>
                  </a:srgbClr>
                </a:solidFill>
                <a:latin typeface="Calibri"/>
              </a:rPr>
              <a:t><![CDATA[Injury requiring medical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a:t>
            </a:r>
            <a:br/>
            <a:r>
              <a:rPr lang="en-US" strike="noStrike" sz="1400" spc="0" u="none" cap="none">
                <a:solidFill>
                  <a:srgbClr val="1E293B">
                    <a:alpha val="100000"/>
                  </a:srgbClr>
                </a:solidFill>
                <a:latin typeface="Calibri"/>
              </a:rPr>
              <a:t><![CDATA[Serious]]></a:t>
            </a:r>
            <a:br/>
            <a:r>
              <a:rPr lang="en-US" strike="noStrike" sz="1400" spc="0" u="none" cap="none">
                <a:solidFill>
                  <a:srgbClr val="1E293B">
                    <a:alpha val="100000"/>
                  </a:srgbClr>
                </a:solidFill>
                <a:latin typeface="Calibri"/>
              </a:rPr>
              <a:t><![CDATA[Significant injury but not life threate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a:t>
            </a:r>
            <a:br/>
            <a:r>
              <a:rPr lang="en-US" strike="noStrike" sz="1400" spc="0" u="none" cap="none">
                <a:solidFill>
                  <a:srgbClr val="1E293B">
                    <a:alpha val="100000"/>
                  </a:srgbClr>
                </a:solidFill>
                <a:latin typeface="Calibri"/>
              </a:rPr>
              <a:t><![CDATA[Severe]]></a:t>
            </a:r>
            <a:br/>
            <a:r>
              <a:rPr lang="en-US" strike="noStrike" sz="1400" spc="0" u="none" cap="none">
                <a:solidFill>
                  <a:srgbClr val="1E293B">
                    <a:alpha val="100000"/>
                  </a:srgbClr>
                </a:solidFill>
                <a:latin typeface="Calibri"/>
              </a:rPr>
              <a:t><![CDATA[Life threatening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5]]></a:t>
            </a:r>
            <a:br/>
            <a:r>
              <a:rPr lang="en-US" strike="noStrike" sz="1400" spc="0" u="none" cap="none">
                <a:solidFill>
                  <a:srgbClr val="1E293B">
                    <a:alpha val="100000"/>
                  </a:srgbClr>
                </a:solidFill>
                <a:latin typeface="Calibri"/>
              </a:rPr>
              <a:t><![CDATA[Critical]]></a:t>
            </a:r>
            <a:br/>
            <a:r>
              <a:rPr lang="en-US" strike="noStrike" sz="1400" spc="0" u="none" cap="none">
                <a:solidFill>
                  <a:srgbClr val="1E293B">
                    <a:alpha val="100000"/>
                  </a:srgbClr>
                </a:solidFill>
                <a:latin typeface="Calibri"/>
              </a:rPr>
              <a:t><![CDATA[Critical survival uncert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6]]></a:t>
            </a:r>
            <a:br/>
            <a:r>
              <a:rPr lang="en-US" strike="noStrike" sz="1400" spc="0" u="none" cap="none">
                <a:solidFill>
                  <a:srgbClr val="1E293B">
                    <a:alpha val="100000"/>
                  </a:srgbClr>
                </a:solidFill>
                <a:latin typeface="Calibri"/>
              </a:rPr>
              <a:t><![CDATA[Maximum]]></a:t>
            </a:r>
            <a:br/>
            <a:r>
              <a:rPr lang="en-US" strike="noStrike" sz="1400" spc="0" u="none" cap="none">
                <a:solidFill>
                  <a:srgbClr val="1E293B">
                    <a:alpha val="100000"/>
                  </a:srgbClr>
                </a:solidFill>
                <a:latin typeface="Calibri"/>
              </a:rPr>
              <a:t><![CDATA[Currently untreatable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Scores — ISS, R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jury Severity Score]]></a:t>
            </a:r>
            <a:br/>
            <a:br/>
            <a:br/>
            <a:br/>
            <a:br/>
            <a:r>
              <a:rPr lang="en-US" strike="noStrike" sz="1400" spc="0" u="none" cap="none">
                <a:solidFill>
                  <a:srgbClr val="1E293B">
                    <a:alpha val="100000"/>
                  </a:srgbClr>
                </a:solidFill>
                <a:latin typeface="Calibri"/>
              </a:rPr>
              <a:t><![CDATA[The Injury Severity Score (ISS) is one of the most widely used trauma scoring systems. It is derived from the Abbreviated Injury Scale and provides an overall score for patients with multiple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body is divided into six anatomical reg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ad and nec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bdomen and pelvic cont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remities including pelv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rnal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Scores — ISS, R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highest AIS score in each region is identified. The three most severely injured regions are selected, and their AIS scores are squared and added togeth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SS = (AIS1² + AIS2² + AIS3²)]]></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maximum ISS value is 75. If any injury has AIS score 6, the ISS is automatically assigned as 75.]]></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SS Range]]></a:t>
            </a:r>
            <a:br/>
            <a:r>
              <a:rPr lang="en-US" strike="noStrike" sz="1400" spc="0" u="none" cap="none">
                <a:solidFill>
                  <a:srgbClr val="1E293B">
                    <a:alpha val="100000"/>
                  </a:srgbClr>
                </a:solidFill>
                <a:latin typeface="Calibri"/>
              </a:rPr>
              <a:t><![CDATA[Interpre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 to 8]]></a:t>
            </a:r>
            <a:br/>
            <a:r>
              <a:rPr lang="en-US" strike="noStrike" sz="1400" spc="0" u="none" cap="none">
                <a:solidFill>
                  <a:srgbClr val="1E293B">
                    <a:alpha val="100000"/>
                  </a:srgbClr>
                </a:solidFill>
                <a:latin typeface="Calibri"/>
              </a:rPr>
              <a:t><![CDATA[Minor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9 to 15]]></a:t>
            </a:r>
            <a:br/>
            <a:r>
              <a:rPr lang="en-US" strike="noStrike" sz="1400" spc="0" u="none" cap="none">
                <a:solidFill>
                  <a:srgbClr val="1E293B">
                    <a:alpha val="100000"/>
                  </a:srgbClr>
                </a:solidFill>
                <a:latin typeface="Calibri"/>
              </a:rPr>
              <a:t><![CDATA[Moderate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6 to 24]]></a:t>
            </a:r>
            <a:br/>
            <a:r>
              <a:rPr lang="en-US" strike="noStrike" sz="1400" spc="0" u="none" cap="none">
                <a:solidFill>
                  <a:srgbClr val="1E293B">
                    <a:alpha val="100000"/>
                  </a:srgbClr>
                </a:solidFill>
                <a:latin typeface="Calibri"/>
              </a:rPr>
              <a:t><![CDATA[Severe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eater than 25]]></a:t>
            </a:r>
            <a:br/>
            <a:r>
              <a:rPr lang="en-US" strike="noStrike" sz="1400" spc="0" u="none" cap="none">
                <a:solidFill>
                  <a:srgbClr val="1E293B">
                    <a:alpha val="100000"/>
                  </a:srgbClr>
                </a:solidFill>
                <a:latin typeface="Calibri"/>
              </a:rPr>
              <a:t><![CDATA[Critical trau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Scores — ISS, R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vised Trauma Score]]></a:t>
            </a:r>
            <a:br/>
            <a:br/>
            <a:br/>
            <a:br/>
            <a:br/>
            <a:r>
              <a:rPr lang="en-US" strike="noStrike" sz="1400" spc="0" u="none" cap="none">
                <a:solidFill>
                  <a:srgbClr val="1E293B">
                    <a:alpha val="100000"/>
                  </a:srgbClr>
                </a:solidFill>
                <a:latin typeface="Calibri"/>
              </a:rPr>
              <a:t><![CDATA[The Revised Trauma Score (RTS) is a physiological scoring system used during the initial assessment of trauma patients. It incorporates three clinical parameters which reflect the physiological status of the pati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ameter]]></a:t>
            </a:r>
            <a:br/>
            <a:r>
              <a:rPr lang="en-US" strike="noStrike" sz="1400" spc="0" u="none" cap="none">
                <a:solidFill>
                  <a:srgbClr val="1E293B">
                    <a:alpha val="100000"/>
                  </a:srgbClr>
                </a:solidFill>
                <a:latin typeface="Calibri"/>
              </a:rPr>
              <a:t><![CDATA[Measur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lasgow Coma Scale]]></a:t>
            </a:r>
            <a:br/>
            <a:r>
              <a:rPr lang="en-US" strike="noStrike" sz="1400" spc="0" u="none" cap="none">
                <a:solidFill>
                  <a:srgbClr val="1E293B">
                    <a:alpha val="100000"/>
                  </a:srgbClr>
                </a:solidFill>
                <a:latin typeface="Calibri"/>
              </a:rPr>
              <a:t><![CDATA[Neurological stat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stolic blood pressure]]></a:t>
            </a:r>
            <a:br/>
            <a:r>
              <a:rPr lang="en-US" strike="noStrike" sz="1400" spc="0" u="none" cap="none">
                <a:solidFill>
                  <a:srgbClr val="1E293B">
                    <a:alpha val="100000"/>
                  </a:srgbClr>
                </a:solidFill>
                <a:latin typeface="Calibri"/>
              </a:rPr>
              <a:t><![CDATA[Circulatory stat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spiratory rate]]></a:t>
            </a:r>
            <a:br/>
            <a:r>
              <a:rPr lang="en-US" strike="noStrike" sz="1400" spc="0" u="none" cap="none">
                <a:solidFill>
                  <a:srgbClr val="1E293B">
                    <a:alpha val="100000"/>
                  </a:srgbClr>
                </a:solidFill>
                <a:latin typeface="Calibri"/>
              </a:rPr>
              <a:t><![CDATA[Ventilatory stat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2026-09-15T04:53:11Z</dcterms:created>
  <dcterms:modified xsi:type="dcterms:W3CDTF">2026-09-15T04:53:11Z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