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7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Scores — ISS, R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parameter is assigned a coded value between 0 and 4 depending on severity. The weighted RTS is calculated using the following form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 (0.9368 × GCS) + (0.7326 × SBP) + (0.2908 × R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ISS and RT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SS]]></a:t>
            </a:r>
            <a:br/>
            <a:r>
              <a:rPr lang="en-US" strike="noStrike" sz="1400" spc="0" u="none" cap="none">
                <a:solidFill>
                  <a:srgbClr val="1E293B">
                    <a:alpha val="100000"/>
                  </a:srgbClr>
                </a:solidFill>
                <a:latin typeface="Calibri"/>
              </a:rPr>
              <a:t><![CDATA[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natomical score]]></a:t>
            </a:r>
            <a:br/>
            <a:r>
              <a:rPr lang="en-US" strike="noStrike" sz="1400" spc="0" u="none" cap="none">
                <a:solidFill>
                  <a:srgbClr val="1E293B">
                    <a:alpha val="100000"/>
                  </a:srgbClr>
                </a:solidFill>
                <a:latin typeface="Calibri"/>
              </a:rPr>
              <a:t><![CDATA[Physiological 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ed on]]></a:t>
            </a:r>
            <a:br/>
            <a:r>
              <a:rPr lang="en-US" strike="noStrike" sz="1400" spc="0" u="none" cap="none">
                <a:solidFill>
                  <a:srgbClr val="1E293B">
                    <a:alpha val="100000"/>
                  </a:srgbClr>
                </a:solidFill>
                <a:latin typeface="Calibri"/>
              </a:rPr>
              <a:t><![CDATA[AIS injury severity]]></a:t>
            </a:r>
            <a:br/>
            <a:r>
              <a:rPr lang="en-US" strike="noStrike" sz="1400" spc="0" u="none" cap="none">
                <a:solidFill>
                  <a:srgbClr val="1E293B">
                    <a:alpha val="100000"/>
                  </a:srgbClr>
                </a:solidFill>
                <a:latin typeface="Calibri"/>
              </a:rPr>
              <a:t><![CDATA[Vital par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a:t>
            </a:r>
            <a:br/>
            <a:r>
              <a:rPr lang="en-US" strike="noStrike" sz="1400" spc="0" u="none" cap="none">
                <a:solidFill>
                  <a:srgbClr val="1E293B">
                    <a:alpha val="100000"/>
                  </a:srgbClr>
                </a:solidFill>
                <a:latin typeface="Calibri"/>
              </a:rPr>
              <a:t><![CDATA[Outcome prediction]]></a:t>
            </a:r>
            <a:br/>
            <a:r>
              <a:rPr lang="en-US" strike="noStrike" sz="1400" spc="0" u="none" cap="none">
                <a:solidFill>
                  <a:srgbClr val="1E293B">
                    <a:alpha val="100000"/>
                  </a:srgbClr>
                </a:solidFill>
                <a:latin typeface="Calibri"/>
              </a:rPr>
              <a:t><![CDATA[Initial tri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score]]></a:t>
            </a:r>
            <a:br/>
            <a:r>
              <a:rPr lang="en-US" strike="noStrike" sz="1400" spc="0" u="none" cap="none">
                <a:solidFill>
                  <a:srgbClr val="1E293B">
                    <a:alpha val="100000"/>
                  </a:srgbClr>
                </a:solidFill>
                <a:latin typeface="Calibri"/>
              </a:rPr>
              <a:t><![CDATA[75]]></a:t>
            </a:r>
            <a:br/>
            <a:r>
              <a:rPr lang="en-US" strike="noStrike" sz="1400" spc="0" u="none" cap="none">
                <a:solidFill>
                  <a:srgbClr val="1E293B">
                    <a:alpha val="100000"/>
                  </a:srgbClr>
                </a:solidFill>
                <a:latin typeface="Calibri"/>
              </a:rPr>
              <a:t><![CDATA[7.8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Triage of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ion of mortalit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trauma system perform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arch studies in trauma c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treatm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SS is calculated using the three highest AIS scores from different body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ISS score i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trauma patient with ISS greater than 15 is considered maj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based on Glasgow Coma Scale, systolic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mainly used during initial triage in emergency de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ker SP Injury Severity Score Journal of Trauma]]></a:t>
            </a:r>
            <a:br/>
            <a:r>
              <a:rPr lang="en-US" strike="noStrike" sz="1200" spc="0" u="none" cap="none">
                <a:solidFill>
                  <a:srgbClr val="1E293B">
                    <a:alpha val="100000"/>
                  </a:srgbClr>
                </a:solidFill>
                <a:latin typeface="Calibri"/>
              </a:rPr>
              <a:t><![CDATA[Champion HR Revised Trauma Score Journal of Trauma]]></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Scores — ISS, R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SS: anatomical score using AIS; 1–75; >15 = major trauma. RTS: physiological score (GCS, SBP, RR);]]>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olytrauma refers to the presence of multiple traumatic injuries involving different body regions, often associated with significant physiological derangement. Accurate assessment of injury severity is essential in trauma care for predicting mortality, guiding treatment priorities, and enabling comparison of outcomes across trauma ce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trauma scoring systems have been developed to quantify injury severity. Among the most widely used systems are the Injury Severity Score (ISS) and the Revised Trauma Score (RTS). These scoring systems assist clinicians in triage decisions, evaluation of trauma care systems, and research studies involving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is primarily an anatomical scoring system based on the Abbreviated Injury Scale, while RTS is a physiological scoring system based on vital parameters such as Glasgow Coma Scale,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breviated Injury Scale]]></a:t>
            </a:r>
            <a:br/>
            <a:br/>
            <a:br/>
            <a:br/>
            <a:br/>
            <a:r>
              <a:rPr lang="en-US" strike="noStrike" sz="1400" spc="0" u="none" cap="none">
                <a:solidFill>
                  <a:srgbClr val="1E293B">
                    <a:alpha val="100000"/>
                  </a:srgbClr>
                </a:solidFill>
                <a:latin typeface="Calibri"/>
              </a:rPr>
              <a:t><![CDATA[The Abbreviated Injury Scale (AIS) is an anatomical scoring system used to classify individual injuries according to severity. Each injury is assigned a score from 1 to 6 based on its threat to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S Scor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Minor]]></a:t>
            </a:r>
            <a:br/>
            <a:r>
              <a:rPr lang="en-US" strike="noStrike" sz="1400" spc="0" u="none" cap="none">
                <a:solidFill>
                  <a:srgbClr val="1E293B">
                    <a:alpha val="100000"/>
                  </a:srgbClr>
                </a:solidFill>
                <a:latin typeface="Calibri"/>
              </a:rPr>
              <a:t><![CDATA[Superficial injury or mino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Injury requiring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erious]]></a:t>
            </a:r>
            <a:br/>
            <a:r>
              <a:rPr lang="en-US" strike="noStrike" sz="1400" spc="0" u="none" cap="none">
                <a:solidFill>
                  <a:srgbClr val="1E293B">
                    <a:alpha val="100000"/>
                  </a:srgbClr>
                </a:solidFill>
                <a:latin typeface="Calibri"/>
              </a:rPr>
              <a:t><![CDATA[Significant injury but not life threa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Life threatening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Critical]]></a:t>
            </a:r>
            <a:br/>
            <a:r>
              <a:rPr lang="en-US" strike="noStrike" sz="1400" spc="0" u="none" cap="none">
                <a:solidFill>
                  <a:srgbClr val="1E293B">
                    <a:alpha val="100000"/>
                  </a:srgbClr>
                </a:solidFill>
                <a:latin typeface="Calibri"/>
              </a:rPr>
              <a:t><![CDATA[Critical survival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Maximum]]></a:t>
            </a:r>
            <a:br/>
            <a:r>
              <a:rPr lang="en-US" strike="noStrike" sz="1400" spc="0" u="none" cap="none">
                <a:solidFill>
                  <a:srgbClr val="1E293B">
                    <a:alpha val="100000"/>
                  </a:srgbClr>
                </a:solidFill>
                <a:latin typeface="Calibri"/>
              </a:rPr>
              <a:t><![CDATA[Currently untreatab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verity Score]]></a:t>
            </a:r>
            <a:br/>
            <a:br/>
            <a:br/>
            <a:br/>
            <a:br/>
            <a:r>
              <a:rPr lang="en-US" strike="noStrike" sz="1400" spc="0" u="none" cap="none">
                <a:solidFill>
                  <a:srgbClr val="1E293B">
                    <a:alpha val="100000"/>
                  </a:srgbClr>
                </a:solidFill>
                <a:latin typeface="Calibri"/>
              </a:rPr>
              <a:t><![CDATA[The Injury Severity Score (ISS) is one of the most widely used trauma scoring systems. It is derived from the Abbreviated Injury Scale and provides an overall score for patients with multip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ody is divided into six anatomical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d and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omen and pelvic 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emities including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ighest AIS score in each region is identified. The three most severely injured regions are selected, and their AIS scores are squared and added togeth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 (AIS1² + AIS2² + AIS3²)]]></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ximum ISS value is 75. If any injury has AIS score 6, the ISS is automatically assigned a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Rang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to 8]]></a:t>
            </a:r>
            <a:br/>
            <a:r>
              <a:rPr lang="en-US" strike="noStrike" sz="1400" spc="0" u="none" cap="none">
                <a:solidFill>
                  <a:srgbClr val="1E293B">
                    <a:alpha val="100000"/>
                  </a:srgbClr>
                </a:solidFill>
                <a:latin typeface="Calibri"/>
              </a:rPr>
              <a:t><![CDATA[Min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 to 15]]></a:t>
            </a:r>
            <a:br/>
            <a:r>
              <a:rPr lang="en-US" strike="noStrike" sz="1400" spc="0" u="none" cap="none">
                <a:solidFill>
                  <a:srgbClr val="1E293B">
                    <a:alpha val="100000"/>
                  </a:srgbClr>
                </a:solidFill>
                <a:latin typeface="Calibri"/>
              </a:rPr>
              <a:t><![CDATA[Moderat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6 to 24]]></a:t>
            </a:r>
            <a:br/>
            <a:r>
              <a:rPr lang="en-US" strike="noStrike" sz="1400" spc="0" u="none" cap="none">
                <a:solidFill>
                  <a:srgbClr val="1E293B">
                    <a:alpha val="100000"/>
                  </a:srgbClr>
                </a:solidFill>
                <a:latin typeface="Calibri"/>
              </a:rPr>
              <a:t><![CDATA[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25]]></a:t>
            </a:r>
            <a:br/>
            <a:r>
              <a:rPr lang="en-US" strike="noStrike" sz="1400" spc="0" u="none" cap="none">
                <a:solidFill>
                  <a:srgbClr val="1E293B">
                    <a:alpha val="100000"/>
                  </a:srgbClr>
                </a:solidFill>
                <a:latin typeface="Calibri"/>
              </a:rPr>
              <a:t><![CDATA[Critical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ed Trauma Score]]></a:t>
            </a:r>
            <a:br/>
            <a:br/>
            <a:br/>
            <a:br/>
            <a:br/>
            <a:r>
              <a:rPr lang="en-US" strike="noStrike" sz="1400" spc="0" u="none" cap="none">
                <a:solidFill>
                  <a:srgbClr val="1E293B">
                    <a:alpha val="100000"/>
                  </a:srgbClr>
                </a:solidFill>
                <a:latin typeface="Calibri"/>
              </a:rPr>
              <a:t><![CDATA[The Revised Trauma Score (RTS) is a physiological scoring system used during the initial assessment of trauma patients. It incorporates three clinical parameters which reflect the physiological status of the pat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Measur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asgow Coma Scale]]></a:t>
            </a:r>
            <a:br/>
            <a:r>
              <a:rPr lang="en-US" strike="noStrike" sz="1400" spc="0" u="none" cap="none">
                <a:solidFill>
                  <a:srgbClr val="1E293B">
                    <a:alpha val="100000"/>
                  </a:srgbClr>
                </a:solidFill>
                <a:latin typeface="Calibri"/>
              </a:rPr>
              <a:t><![CDATA[Neur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olic blood pressure]]></a:t>
            </a:r>
            <a:br/>
            <a:r>
              <a:rPr lang="en-US" strike="noStrike" sz="1400" spc="0" u="none" cap="none">
                <a:solidFill>
                  <a:srgbClr val="1E293B">
                    <a:alpha val="100000"/>
                  </a:srgbClr>
                </a:solidFill>
                <a:latin typeface="Calibri"/>
              </a:rPr>
              <a:t><![CDATA[Circulatory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rate]]></a:t>
            </a:r>
            <a:br/>
            <a:r>
              <a:rPr lang="en-US" strike="noStrike" sz="1400" spc="0" u="none" cap="none">
                <a:solidFill>
                  <a:srgbClr val="1E293B">
                    <a:alpha val="100000"/>
                  </a:srgbClr>
                </a:solidFill>
                <a:latin typeface="Calibri"/>
              </a:rPr>
              <a:t><![CDATA[Venti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2026-03-17T01:55:22Z</dcterms:created>
  <dcterms:modified xsi:type="dcterms:W3CDTF">2026-03-17T01:55:22Z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