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0099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sterior Malleolus — Indications for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4 — Medial extension]]></a:t>
            </a:r>
            <a:br/>
            <a:r>
              <a:rPr lang="en-US" strike="noStrike" sz="1400" spc="0" u="none" cap="none">
                <a:solidFill>
                  <a:srgbClr val="1E293B">
                    <a:alpha val="100000"/>
                  </a:srgbClr>
                </a:solidFill>
                <a:latin typeface="Calibri"/>
              </a:rPr>
              <a:t><![CDATA[Fragment extends medially, involving a large part of the posterior articular surface; extends posteromedially; may involve the posteromedial corner of the plafond]]></a:t>
            </a:r>
            <a:br/>
            <a:r>
              <a:rPr lang="en-US" strike="noStrike" sz="1400" spc="0" u="none" cap="none">
                <a:solidFill>
                  <a:srgbClr val="1E293B">
                    <a:alpha val="100000"/>
                  </a:srgbClr>
                </a:solidFill>
                <a:latin typeface="Calibri"/>
              </a:rPr>
              <a:t><![CDATA[Large posterior articular fragment; complex; fixation mandatory; may require direct posterior approach to address the medial extension adequat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aguchi Typ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Posterolateral oblique]]></a:t>
            </a:r>
            <a:br/>
            <a:r>
              <a:rPr lang="en-US" strike="noStrike" sz="1400" spc="0" u="none" cap="none">
                <a:solidFill>
                  <a:srgbClr val="1E293B">
                    <a:alpha val="100000"/>
                  </a:srgbClr>
                </a:solidFill>
                <a:latin typeface="Calibri"/>
              </a:rPr>
              <a:t><![CDATA[The most common type (~67%); the fracture line runs obliquely from posterolateral to anteromedial; the fragment is triangular and involves the posterolateral plafond and fibular notch; PITFL attached to the fragment; typically equivalent to Bartoníček Type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Transverse with medial extension]]></a:t>
            </a:r>
            <a:br/>
            <a:r>
              <a:rPr lang="en-US" strike="noStrike" sz="1400" spc="0" u="none" cap="none">
                <a:solidFill>
                  <a:srgbClr val="1E293B">
                    <a:alpha val="100000"/>
                  </a:srgbClr>
                </a:solidFill>
                <a:latin typeface="Calibri"/>
              </a:rPr>
              <a:t><![CDATA[~19%; fracture line more transverse with medial extension; the fragment includes posteromedial plafond; equivalent to Bartoníček Type 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Small shell fragment]]></a:t>
            </a:r>
            <a:br/>
            <a:r>
              <a:rPr lang="en-US" strike="noStrike" sz="1400" spc="0" u="none" cap="none">
                <a:solidFill>
                  <a:srgbClr val="1E293B">
                    <a:alpha val="100000"/>
                  </a:srgbClr>
                </a:solidFill>
                <a:latin typeface="Calibri"/>
              </a:rPr>
              <a:t><![CDATA[~14%; small cortical shell fragment; does NOT involve the fibular notch; extraincisural (Bartoníček Type 1); generally non-surgi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ditional vs Contemporary Indications for Fixation]]></a:t>
            </a:r>
            <a:br/>
            <a:br/>
            <a:br/>
            <a:br/>
            <a:br/>
            <a:r>
              <a:rPr lang="en-US" strike="noStrike" sz="1400" spc="0" u="none" cap="none">
                <a:solidFill>
                  <a:srgbClr val="1E293B">
                    <a:alpha val="100000"/>
                  </a:srgbClr>
                </a:solidFill>
                <a:latin typeface="Calibri"/>
              </a:rPr>
              <a:t><![CDATA[Paradigm]]></a:t>
            </a:r>
            <a:br/>
            <a:r>
              <a:rPr lang="en-US" strike="noStrike" sz="1400" spc="0" u="none" cap="none">
                <a:solidFill>
                  <a:srgbClr val="1E293B">
                    <a:alpha val="100000"/>
                  </a:srgbClr>
                </a:solidFill>
                <a:latin typeface="Calibri"/>
              </a:rPr>
              <a:t><![CDATA[Threshold for Fix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Evidence / 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ditional (size-based threshold)]]></a:t>
            </a:r>
            <a:br/>
            <a:r>
              <a:rPr lang="en-US" strike="noStrike" sz="1400" spc="0" u="none" cap="none">
                <a:solidFill>
                  <a:srgbClr val="1E293B">
                    <a:alpha val="100000"/>
                  </a:srgbClr>
                </a:solidFill>
                <a:latin typeface="Calibri"/>
              </a:rPr>
              <a:t><![CDATA[Fragment involving >25% of the articular surface on lateral plain X-ray → fixation recommended; <25% → non-operative or indirect fixation acceptable]]></a:t>
            </a:r>
            <a:br/>
            <a:r>
              <a:rPr lang="en-US" strike="noStrike" sz="1400" spc="0" u="none" cap="none">
                <a:solidFill>
                  <a:srgbClr val="1E293B">
                    <a:alpha val="100000"/>
                  </a:srgbClr>
                </a:solidFill>
                <a:latin typeface="Calibri"/>
              </a:rPr>
              <a:t><![CDATA[Biomechanical studies (Jaskulka 1989) showing that fragments >25% of articular surface cause ankle instability under load; became the standard clinical threshold for decades]]></a:t>
            </a:r>
            <a:br/>
            <a:r>
              <a:rPr lang="en-US" strike="noStrike" sz="1400" spc="0" u="none" cap="none">
                <a:solidFill>
                  <a:srgbClr val="1E293B">
                    <a:alpha val="100000"/>
                  </a:srgbClr>
                </a:solidFill>
                <a:latin typeface="Calibri"/>
              </a:rPr>
              <a:t><![CDATA[Measurement of articular surface on plain X-ray is unreliable — the lateral view of the posterior malleolus significantly UNDERESTIMATES actual fragment size; CT is required for accurate assessment; the 25% threshold does not address fibular notch involvement or syndesmotic stability — these factors are now recognised as equal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emporary (fragment morphology-based)]]></a:t>
            </a:r>
            <a:br/>
            <a:r>
              <a:rPr lang="en-US" strike="noStrike" sz="1400" spc="0" u="none" cap="none">
                <a:solidFill>
                  <a:srgbClr val="1E293B">
                    <a:alpha val="100000"/>
                  </a:srgbClr>
                </a:solidFill>
                <a:latin typeface="Calibri"/>
              </a:rPr>
              <a:t><![CDATA[CT-guided morphological classification (Bartoníček/Haraguchi) determines fixation; fixation recommended for: (1) any fragment involving the fibular notch (Bartoníček Type 2/3/4 — regardless of size); (2) any fragment causing talar subluxation or step-off >2 mm; (3) any fragment >25% articular involvement on CT (not plain X-ray); (4) syndesmotic instability with posterior malleolus fracture (fixation of PM may restore syndesmotic stability without syndesmotic screw)]]></a:t>
            </a:r>
            <a:br/>
            <a:r>
              <a:rPr lang="en-US" strike="noStrike" sz="1400" spc="0" u="none" cap="none">
                <a:solidFill>
                  <a:srgbClr val="1E293B">
                    <a:alpha val="100000"/>
                  </a:srgbClr>
                </a:solidFill>
                <a:latin typeface="Calibri"/>
              </a:rPr>
              <a:t><![CDATA[Multiple studies (Drijfhout van Hooff et al., Gardner et al., Haraguchi et al.) demonstrating that fibular notch involvement and PITFL avulsion — not articular size alone — are the principal drivers of ankle instability and poor outcomes after posterior malleolus fractures; CT pre-operatively has demonstrated that the traditional 25% threshold on plain X-ray was misguided because plain X-ray underestimates fragment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 Approaches]]></a:t>
            </a:r>
            <a:br/>
            <a:br/>
            <a:r>
              <a:rPr lang="en-US" strike="noStrike" sz="1400" spc="0" u="none" cap="none">
                <a:solidFill>
                  <a:srgbClr val="1E293B">
                    <a:alpha val="100000"/>
                  </a:srgbClr>
                </a:solidFill>
                <a:latin typeface="Calibri"/>
              </a:rPr>
              <a:t><![CDATA[Posterolateral approach (most commonly used for Type I/II Haraguchi / Bartoníček Type 2): the patient is positioned prone; a posterolateral incision is made between the peroneal tendons (laterally) and the flexor hallucis longus (medially); this interval provides direct access to the posterolateral fragment and the fibular notch; advantages — direct visualisation of the fragment, fibular notch, and the distal fibula (which may need separate fixation); the fragment can be reduced under direct vision and fixed with lag screws (anteroposterior direction) or a posterior antiglide plate; the sural nerve and short saphenous vein must be protected in the posterolateral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 (for Bartoníček Type 3/4 with medial extension): a more medially positioned posterior incision or a separate posteromedial incision provides access to the posteromedial fragment component; the flexor hallucis longus is retracted laterally; direct plate fixation of the posteromedial component; often required in addition to the posterolateral approach for complex larg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posterior lag screws vs posterior antiglide plate: two main fixation strategies for the posterior malleolus; (1) Anteroposterior lag screws — the traditional technique; screws are placed from anterior to posterior under fluoroscopic guidance, compressing the fragment; minimally invasive but limited control over fragment; does not address articular surface directly; less optimal for large displaced fragments; (2) Posterior antiglide plate — a low-profile plate applied directly posterior to the distal tibia through a posterolateral approach; the plate resists posterior translation of the fragment (antiglide function) without requiring a lag screw across a small fragment; allows articular reduction under direct vision; biomechanically stronger construct; increasingly preferred for larger fragments and when the posterolateral approach has been used for the fibula; disadvantage — plate prominence posteriorly may be symptomatic requiring remo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act on syndesmotic stability: a key contemporary concept is that fixation of the posterior malleolus fragment (when it is a Bartoníček Type 2/3 incisural fragment carrying the PITFL) may restore syndesmotic stability without requiring a supplementary syndesmotic screw; cadaveric and clinical studies have demonstrated that after anatomical fixation of the fibular-notch-involving posterior malleolus fragment, the syndesmosis stress test (Cotton test, external rotation stress test intraoperatively) is negative — eliminating the need for syndesmotic screw; this is clinically important as syndesmotic screws require re-operation for removal and restrict ankle motion during healing; HOWEVER — if the syndesmosis remains unstable after posterior malleolus fixation (uncommon), a syndesmotic screw or tightrope fixation must be ad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rtoníček J et al. Posterior malleolar fractures — anatomical classification and proposal of fixation method. Int Orthop. 2015.]]></a:t>
            </a:r>
            <a:br/>
            <a:r>
              <a:rPr lang="en-US" strike="noStrike" sz="1200" spc="0" u="none" cap="none">
                <a:solidFill>
                  <a:srgbClr val="1E293B">
                    <a:alpha val="100000"/>
                  </a:srgbClr>
                </a:solidFill>
                <a:latin typeface="Calibri"/>
              </a:rPr>
              <a:t><![CDATA[Haraguchi N et al. Pathoanatomy of posterior malleolar fractures of the ankle. J Bone Joint Surg Am. 2006.]]></a:t>
            </a:r>
            <a:br/>
            <a:r>
              <a:rPr lang="en-US" strike="noStrike" sz="1200" spc="0" u="none" cap="none">
                <a:solidFill>
                  <a:srgbClr val="1E293B">
                    <a:alpha val="100000"/>
                  </a:srgbClr>
                </a:solidFill>
                <a:latin typeface="Calibri"/>
              </a:rPr>
              <a:t><![CDATA[Jaskulka RA, Ittner G, Schedl R. Fractures of the posterior tibial margin — their role in the prognosis of malleolar fractures. J Trauma. 1989.]]></a:t>
            </a:r>
            <a:br/>
            <a:r>
              <a:rPr lang="en-US" strike="noStrike" sz="1200" spc="0" u="none" cap="none">
                <a:solidFill>
                  <a:srgbClr val="1E293B">
                    <a:alpha val="100000"/>
                  </a:srgbClr>
                </a:solidFill>
                <a:latin typeface="Calibri"/>
              </a:rPr>
              <a:t><![CDATA[Drijfhout van Hooff CC et al. Relevance of fragment size in trimalleolar fractures. Foot Ankle Int. 2015.]]></a:t>
            </a:r>
            <a:br/>
            <a:r>
              <a:rPr lang="en-US" strike="noStrike" sz="1200" spc="0" u="none" cap="none">
                <a:solidFill>
                  <a:srgbClr val="1E293B">
                    <a:alpha val="100000"/>
                  </a:srgbClr>
                </a:solidFill>
                <a:latin typeface="Calibri"/>
              </a:rPr>
              <a:t><![CDATA[Gardner MJ et al. The importance of the posterior malleolus in ankle fractures — a biomechanical study. J Bone Joint Surg Am. 2006.]]></a:t>
            </a:r>
            <a:br/>
            <a:r>
              <a:rPr lang="en-US" strike="noStrike" sz="1200" spc="0" u="none" cap="none">
                <a:solidFill>
                  <a:srgbClr val="1E293B">
                    <a:alpha val="100000"/>
                  </a:srgbClr>
                </a:solidFill>
                <a:latin typeface="Calibri"/>
              </a:rPr>
              <a:t><![CDATA[Verhage SM et al. Clinical and radiological results of posterior malleolar fractures. Foot Ankle Int. 2017.]]></a:t>
            </a:r>
            <a:br/>
            <a:r>
              <a:rPr lang="en-US" strike="noStrike" sz="1200" spc="0" u="none" cap="none">
                <a:solidFill>
                  <a:srgbClr val="1E293B">
                    <a:alpha val="100000"/>
                  </a:srgbClr>
                </a:solidFill>
                <a:latin typeface="Calibri"/>
              </a:rPr>
              <a:t><![CDATA[Huber M et al. Po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x if fragment >25–30% of tibial plafond, >2 mm displacement, syndesmotic instability, or posterolateral fragment involving PITFL. CT-based morphology guides approach: posterolateral approach common; direct reduction restores incisura and syndesmotic stability. Sequence: posterior malleolus first to stabilize syndesmosis, then fibula/medial malleolus. Fixation: screws posterior‑to‑anterior or buttress plate via posterolateral approach. Restoring posterior fragment reduces need for trans-syndesmotic screws.]]>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sterior Malleolus — Indications for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osterior malleolus is the posteroinferior lip of the tibia, forming the posterior wall of the tibial plafond (the distal articular surface of the tibia). It is fractured in approximately 40–70% of all ankle fractures — most commonly as a component of trimalleolar ankle fractures. Historically, small posterior malleolus fragments were managed non-operatively, but contemporary evidence demonstrates that the posterior malleolus plays a critical role in ankle stability, fibular notch integrity, articular surface congruency, and syndesmotic competence — leading to a fundamental reassessment of fixation 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osterior malleolus: the posterior malleolus is not a simple flat fragment — it has a complex 3D architecture; it forms the posterior tibial plafond and the posterior wall of the fibular notch (the posterior incisura); the posterior inferior tibiofibular ligament (PITFL) inserts onto the posterior malleolus; the deep portion of the PITFL (posterior intermalleolar ligament) also attaches here; a posterolateral fragment (the most common morphology) involves the fibular notch and the PITFL attachment; a posteromedial fragment involves the medial tibial plafond; the fragment morphology determines stability, articular involvement,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 as part of the tibial plafond, the posterior malleolus supports articular cartilage and resists posterior subluxation of the talus; as the posterior wall of the fibular notch, it contributes to syndesmotic stability — a displaced posterior malleolus fragment disrupts the fibular notch and compromises syndesmotic integrity even if the ligaments themselves are intact; the PITFL — the strongest tibiofibular ligament — is attached to the posterior malleolus and its avulsion from the tibia represents a ligamentous equivalent injury to the syndesm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Bartoníček, Haraguchi, and Mason-Molloy]]></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toníček classification (CT-based)]]></a:t>
            </a:r>
            <a:br/>
            <a:r>
              <a:rPr lang="en-US" strike="noStrike" sz="1400" spc="0" u="none" cap="none">
                <a:solidFill>
                  <a:srgbClr val="1E293B">
                    <a:alpha val="100000"/>
                  </a:srgbClr>
                </a:solidFill>
                <a:latin typeface="Calibri"/>
              </a:rPr>
              <a:t><![CDATA[Type 1 — Extraincisural]]></a:t>
            </a:r>
            <a:br/>
            <a:r>
              <a:rPr lang="en-US" strike="noStrike" sz="1400" spc="0" u="none" cap="none">
                <a:solidFill>
                  <a:srgbClr val="1E293B">
                    <a:alpha val="100000"/>
                  </a:srgbClr>
                </a:solidFill>
                <a:latin typeface="Calibri"/>
              </a:rPr>
              <a:t><![CDATA[Fragment does NOT involve the fibular notch; purely medial or small posterior; PITFL attachment is intact on the tibia; fibular notch architecture preserved]]></a:t>
            </a:r>
            <a:br/>
            <a:r>
              <a:rPr lang="en-US" strike="noStrike" sz="1400" spc="0" u="none" cap="none">
                <a:solidFill>
                  <a:srgbClr val="1E293B">
                    <a:alpha val="100000"/>
                  </a:srgbClr>
                </a:solidFill>
                <a:latin typeface="Calibri"/>
              </a:rPr>
              <a:t><![CDATA[Syndesmosis is stable (fibular notch intact); fixation based on articular involvement only; generally small, non-surgical if <25% articu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 — Posterolateral (partial incisural)]]></a:t>
            </a:r>
            <a:br/>
            <a:r>
              <a:rPr lang="en-US" strike="noStrike" sz="1400" spc="0" u="none" cap="none">
                <a:solidFill>
                  <a:srgbClr val="1E293B">
                    <a:alpha val="100000"/>
                  </a:srgbClr>
                </a:solidFill>
                <a:latin typeface="Calibri"/>
              </a:rPr>
              <a:t><![CDATA[Fragment involves the lateral part of the fibular notch (posterolateral corner); the PITFL typically attached to the fragment; MOST COMMON type (>60%)]]></a:t>
            </a:r>
            <a:br/>
            <a:r>
              <a:rPr lang="en-US" strike="noStrike" sz="1400" spc="0" u="none" cap="none">
                <a:solidFill>
                  <a:srgbClr val="1E293B">
                    <a:alpha val="100000"/>
                  </a:srgbClr>
                </a:solidFill>
                <a:latin typeface="Calibri"/>
              </a:rPr>
              <a:t><![CDATA[Fibular notch disrupted — fibula may sublux posteriorly relative to the notch; syndesmosis compromised; fixation of the fragment restores fibular notch anatomy + reduces the syndesmosis without a separate syndesmotic screw; strong evidence supports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 — Large posterolateral (complete incisural)]]></a:t>
            </a:r>
            <a:br/>
            <a:r>
              <a:rPr lang="en-US" strike="noStrike" sz="1400" spc="0" u="none" cap="none">
                <a:solidFill>
                  <a:srgbClr val="1E293B">
                    <a:alpha val="100000"/>
                  </a:srgbClr>
                </a:solidFill>
                <a:latin typeface="Calibri"/>
              </a:rPr>
              <a:t><![CDATA[Large fragment involving the entire fibular notch; the fibula rides into the notch when the fragment is displaced; involves a large portion of the articular surface (>25–33%)]]></a:t>
            </a:r>
            <a:br/>
            <a:r>
              <a:rPr lang="en-US" strike="noStrike" sz="1400" spc="0" u="none" cap="none">
                <a:solidFill>
                  <a:srgbClr val="1E293B">
                    <a:alpha val="100000"/>
                  </a:srgbClr>
                </a:solidFill>
                <a:latin typeface="Calibri"/>
              </a:rPr>
              <a:t><![CDATA[Major structural fragment; near-universal agreement on fixation; restores notch + articular surface; avoids syndesmotic screw; prevents articular incongruency; most important to fi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2026-05-04T08:51:59Z</dcterms:created>
  <dcterms:modified xsi:type="dcterms:W3CDTF">2026-05-04T08:51:59Z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