
<file path=[Content_Types].xml><?xml version="1.0" encoding="utf-8"?>
<Types xmlns="http://schemas.openxmlformats.org/package/2006/content-types">
  <Default Extension="rels" ContentType="application/vnd.openxmlformats-package.relationships+xml"/>
  <Default Extension="xml" ContentType="application/xml"/>
  <Default Extension="svg" ContentType="image/svg+xml"/>
  <Override PartName="/ppt/presentation.xml" ContentType="application/vnd.openxmlformats-officedocument.presentationml.presentation.main+xml"/>
  <Override PartName="/ppt/presProps.xml" ContentType="application/vnd.openxmlformats-officedocument.presentationml.presProps+xml"/>
  <Override PartName="/ppt/tableStyles.xml" ContentType="application/vnd.openxmlformats-officedocument.presentationml.tableStyles+xml"/>
  <Override PartName="/ppt/viewProps.xml" ContentType="application/vnd.openxmlformats-officedocument.presentationml.viewProps+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slideMasters/slideMaster1.xml" ContentType="application/vnd.openxmlformats-officedocument.presentationml.slideMaster+xml"/>
  <Override PartName="/ppt/theme/theme1.xml" ContentType="application/vnd.openxmlformats-officedocument.theme+xml"/>
  <Override PartName="/ppt/slideLayouts/slideLayout1.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Default Extension="gif" ContentType="image/gif"/>
  <Default Extension="jpg" ContentType="image/jpeg"/>
  <Default Extension="jpeg" ContentType="image/jpeg"/>
  <Default Extension="png" ContentType="image/png"/>
  <Default Extension="xlsx" ContentType="application/vnd.openxmlformats-officedocument.spreadsheetml.sheet"/>
</Types>
</file>

<file path=_rels/.rels><?xml version="1.0" encoding="UTF-8" standalone="yes"?>
<Relationships xmlns="http://schemas.openxmlformats.org/package/2006/relationships">
  <Relationship Id="rId1" Type="http://schemas.openxmlformats.org/officeDocument/2006/relationships/officeDocument" Target="ppt/presentation.xml"/>
  <Relationship Id="rId2" Type="http://schemas.openxmlformats.org/package/2006/relationships/metadata/core-properties" Target="docProps/core.xml"/>
  <Relationship Id="rId3" Type="http://schemas.openxmlformats.org/officeDocument/2006/relationships/extended-properties" Target="docProps/app.xml"/>
  <Relationship Id="rId4" Type="http://schemas.openxmlformats.org/officeDocument/2006/relationships/custom-properties" Target="docProps/custom.xml"/>
</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2" r:id="rId9"/>
    <p:sldId id="263" r:id="rId10"/>
    <p:sldId id="264" r:id="rId11"/>
    <p:sldId id="265" r:id="rId12"/>
    <p:sldId id="266" r:id="rId13"/>
    <p:sldId id="267" r:id="rId14"/>
  </p:sldIdLst>
  <p:sldSz cx="9144000" cy="5143500" type="screen16x9"/>
  <p:notesSz cx="6858000" cy="9144000"/>
  <p:defaultTextStyle>
    <a:defPPr>
      <a:defRPr lang="fr-FR"/>
    </a:defPPr>
    <a:lvl1pPr algn="l" defTabSz="914400" eaLnBrk="1" hangingPunct="1" latinLnBrk="0" marL="0" rtl="0">
      <a:defRPr kern="1200" sz="1800">
        <a:solidFill>
          <a:schemeClr val="tx1"/>
        </a:solidFill>
        <a:latin typeface="+mn-lt"/>
        <a:ea typeface="+mn-ea"/>
        <a:cs typeface="+mn-cs"/>
      </a:defRPr>
    </a:lvl1pPr>
    <a:lvl2pPr algn="l" defTabSz="914400" eaLnBrk="1" hangingPunct="1" latinLnBrk="0" marL="457200" rtl="0">
      <a:defRPr kern="1200" sz="1800">
        <a:solidFill>
          <a:schemeClr val="tx1"/>
        </a:solidFill>
        <a:latin typeface="+mn-lt"/>
        <a:ea typeface="+mn-ea"/>
        <a:cs typeface="+mn-cs"/>
      </a:defRPr>
    </a:lvl2pPr>
    <a:lvl3pPr algn="l" defTabSz="914400" eaLnBrk="1" hangingPunct="1" latinLnBrk="0" marL="914400" rtl="0">
      <a:defRPr kern="1200" sz="1800">
        <a:solidFill>
          <a:schemeClr val="tx1"/>
        </a:solidFill>
        <a:latin typeface="+mn-lt"/>
        <a:ea typeface="+mn-ea"/>
        <a:cs typeface="+mn-cs"/>
      </a:defRPr>
    </a:lvl3pPr>
    <a:lvl4pPr algn="l" defTabSz="914400" eaLnBrk="1" hangingPunct="1" latinLnBrk="0" marL="1371600" rtl="0">
      <a:defRPr kern="1200" sz="1800">
        <a:solidFill>
          <a:schemeClr val="tx1"/>
        </a:solidFill>
        <a:latin typeface="+mn-lt"/>
        <a:ea typeface="+mn-ea"/>
        <a:cs typeface="+mn-cs"/>
      </a:defRPr>
    </a:lvl4pPr>
    <a:lvl5pPr algn="l" defTabSz="914400" eaLnBrk="1" hangingPunct="1" latinLnBrk="0" marL="1828800" rtl="0">
      <a:defRPr kern="1200" sz="1800">
        <a:solidFill>
          <a:schemeClr val="tx1"/>
        </a:solidFill>
        <a:latin typeface="+mn-lt"/>
        <a:ea typeface="+mn-ea"/>
        <a:cs typeface="+mn-cs"/>
      </a:defRPr>
    </a:lvl5pPr>
    <a:lvl6pPr algn="l" defTabSz="914400" eaLnBrk="1" hangingPunct="1" latinLnBrk="0" marL="2286000" rtl="0">
      <a:defRPr kern="1200" sz="1800">
        <a:solidFill>
          <a:schemeClr val="tx1"/>
        </a:solidFill>
        <a:latin typeface="+mn-lt"/>
        <a:ea typeface="+mn-ea"/>
        <a:cs typeface="+mn-cs"/>
      </a:defRPr>
    </a:lvl6pPr>
    <a:lvl7pPr algn="l" defTabSz="914400" eaLnBrk="1" hangingPunct="1" latinLnBrk="0" marL="2743200" rtl="0">
      <a:defRPr kern="1200" sz="1800">
        <a:solidFill>
          <a:schemeClr val="tx1"/>
        </a:solidFill>
        <a:latin typeface="+mn-lt"/>
        <a:ea typeface="+mn-ea"/>
        <a:cs typeface="+mn-cs"/>
      </a:defRPr>
    </a:lvl7pPr>
    <a:lvl8pPr algn="l" defTabSz="914400" eaLnBrk="1" hangingPunct="1" latinLnBrk="0" marL="3200400" rtl="0">
      <a:defRPr kern="1200" sz="1800">
        <a:solidFill>
          <a:schemeClr val="tx1"/>
        </a:solidFill>
        <a:latin typeface="+mn-lt"/>
        <a:ea typeface="+mn-ea"/>
        <a:cs typeface="+mn-cs"/>
      </a:defRPr>
    </a:lvl8pPr>
    <a:lvl9pPr algn="l" defTabSz="914400" eaLnBrk="1" hangingPunct="1" latinLnBrk="0" marL="3657600" rtl="0">
      <a:defRPr kern="1200" sz="18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p:presen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showComments="0" lastView="sldView">
  <p:slideViewPr>
    <p:cSldViewPr>
      <p:cViewPr>
        <p:scale>
          <a:sx d="100" n="100"/>
          <a:sy d="100" n="100"/>
        </p:scale>
        <p:origin x="0" y="0"/>
      </p:cViewPr>
    </p:cSldViewPr>
  </p:slideViewPr>
</p:viewPr>
</file>

<file path=ppt/_rels/presentation.xml.rels><?xml version="1.0" encoding="UTF-8" standalone="yes"?>
<Relationships xmlns="http://schemas.openxmlformats.org/package/2006/relationships">
  <Relationship Id="rId1" Type="http://schemas.openxmlformats.org/officeDocument/2006/relationships/slideMaster" Target="slideMasters/slideMaster1.xml"/>
  <Relationship Id="rId2" Type="http://schemas.openxmlformats.org/officeDocument/2006/relationships/theme" Target="theme/theme1.xml"/>
  <Relationship Id="rId3" Type="http://schemas.openxmlformats.org/officeDocument/2006/relationships/slide" Target="slides/slide1.xml"/>
  <Relationship Id="rId4" Type="http://schemas.openxmlformats.org/officeDocument/2006/relationships/slide" Target="slides/slide2.xml"/>
  <Relationship Id="rId5" Type="http://schemas.openxmlformats.org/officeDocument/2006/relationships/slide" Target="slides/slide3.xml"/>
  <Relationship Id="rId6" Type="http://schemas.openxmlformats.org/officeDocument/2006/relationships/slide" Target="slides/slide4.xml"/>
  <Relationship Id="rId7" Type="http://schemas.openxmlformats.org/officeDocument/2006/relationships/slide" Target="slides/slide5.xml"/>
  <Relationship Id="rId8" Type="http://schemas.openxmlformats.org/officeDocument/2006/relationships/slide" Target="slides/slide6.xml"/>
  <Relationship Id="rId9" Type="http://schemas.openxmlformats.org/officeDocument/2006/relationships/slide" Target="slides/slide7.xml"/>
  <Relationship Id="rId10" Type="http://schemas.openxmlformats.org/officeDocument/2006/relationships/slide" Target="slides/slide8.xml"/>
  <Relationship Id="rId11" Type="http://schemas.openxmlformats.org/officeDocument/2006/relationships/slide" Target="slides/slide9.xml"/>
  <Relationship Id="rId12" Type="http://schemas.openxmlformats.org/officeDocument/2006/relationships/slide" Target="slides/slide10.xml"/>
  <Relationship Id="rId13" Type="http://schemas.openxmlformats.org/officeDocument/2006/relationships/slide" Target="slides/slide11.xml"/>
  <Relationship Id="rId14" Type="http://schemas.openxmlformats.org/officeDocument/2006/relationships/slide" Target="slides/slide12.xml"/>
  <Relationship Id="rId15" Type="http://schemas.openxmlformats.org/officeDocument/2006/relationships/presProps" Target="presProps.xml"/>
  <Relationship Id="rId16" Type="http://schemas.openxmlformats.org/officeDocument/2006/relationships/viewProps" Target="viewProps.xml"/>
  <Relationship Id="rId17" Type="http://schemas.openxmlformats.org/officeDocument/2006/relationships/tableStyles" Target="tableStyles.xml"/>
</Relationships>

</file>

<file path=ppt/slideLayouts/_rels/slideLayout1.xml.rels><?xml version="1.0" encoding="UTF-8" standalone="yes"?>
<Relationships xmlns="http://schemas.openxmlformats.org/package/2006/relationships">
  <Relationship Id="rId1" Type="http://schemas.openxmlformats.org/officeDocument/2006/relationships/slideMaster" Target="../slideMasters/slideMaster1.xml"/>
</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p:cSld>
    <p:spTree>
      <p:nvGrpSpPr>
        <p:cNvPr id="1" name=""/>
        <p:cNvGrpSpPr/>
        <p:nvPr/>
      </p:nvGrpSpPr>
      <p:grpSpPr>
        <a:xfrm>
          <a:off x="0" y="0"/>
          <a:ext cx="0" cy="0"/>
          <a:chOff x="0" y="0"/>
          <a:chExt cx="0" cy="0"/>
        </a:xfrm>
      </p:grpSpPr>
    </p:spTree>
  </p:cSld>
  <p:clrMapOvr>
    <a:masterClrMapping/>
  </p:clrMapOvr>
</p:sldLayout>
</file>

<file path=ppt/slideMasters/_rels/slideMaster1.xml.rels><?xml version="1.0" encoding="UTF-8" standalone="yes"?>
<Relationships xmlns="http://schemas.openxmlformats.org/package/2006/relationships">
  <Relationship Id="rId1" Type="http://schemas.openxmlformats.org/officeDocument/2006/relationships/slideLayout" Target="../slideLayouts/slideLayout1.xml"/>
  <Relationship Id="rId2" Type="http://schemas.openxmlformats.org/officeDocument/2006/relationships/theme" Target="../theme/theme1.xml"/>
</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rgbClr val="FFFFFF"/>
        </a:solidFill>
        <a:effectLst/>
      </p:bgPr>
    </p:bg>
    <p:spTree>
      <p:nvGrpSpPr>
        <p:cNvPr id="1" name=""/>
        <p:cNvGrpSpPr/>
        <p:nvPr/>
      </p:nvGrpSpPr>
      <p:grpSpPr>
        <a:xfrm>
          <a:off x="0" y="0"/>
          <a:ext cx="0" cy="0"/>
          <a:chOff x="0" y="0"/>
          <a:chExt cx="0" cy="0"/>
        </a:xfrm>
      </p:grpSpPr>
    </p:spTree>
  </p:cSld>
  <p:clrMap bg1="lt1" tx1="dk1" bg2="lt2" tx2="dk2" accent1="accent1" accent2="accent2" accent3="accent3" accent4="accent4" accent5="accent5" accent6="accent6" hlink="hlink" folHlink="folHlink"/>
  <p:sldLayoutIdLst>
    <p:sldLayoutId id="2462844227" r:id="rId1"/>
  </p:sldLayoutIdLst>
  <p:txStyles>
    <p:titleStyle>
      <a:lvl1pPr algn="ctr">
        <a:defRPr sz="4400" kern="1200">
          <a:solidFill>
            <a:schemeClr val="lt1"/>
          </a:solidFill>
        </a:defRPr>
      </a:lvl1pPr>
      <a:extLst/>
    </p:titleStyle>
    <p:bodyStyle>
      <a:lvl1pPr algn="ctr" indent="-342900">
        <a:defRPr sz="3200" kern="1200">
          <a:solidFill>
            <a:schemeClr val="tx1"/>
          </a:solidFill>
        </a:defRPr>
      </a:lvl1pPr>
      <a:extLst/>
    </p:bodyStyle>
    <p:otherStyle>
      <a:defPPr algn="ctr">
        <a:defRPr kern="1200">
          <a:solidFill>
            <a:schemeClr val="tx1"/>
          </a:solidFill>
        </a:defRPr>
      </a:defPPr>
      <a:extLst/>
    </p:otherStyle>
  </p:txStyles>
</p:sldMaster>
</file>

<file path=ppt/slides/_rels/slide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0.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1.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1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2.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3.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4.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5.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6.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7.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8.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_rels/slide9.xml.rels><?xml version="1.0" encoding="UTF-8" standalone="yes"?>
<Relationships xmlns="http://schemas.openxmlformats.org/package/2006/relationships">
  <Relationship Id="rId1" Type="http://schemas.openxmlformats.org/officeDocument/2006/relationships/slideLayout" Target="../slideLayouts/slideLayout1.xml"/>
</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266700"/>
          <a:ext cx="8620125" cy="4953000"/>
          <a:chOff x="523875" y="266700"/>
          <a:chExt cx="8620125" cy="4953000"/>
        </a:xfrm>
      </p:grpSpPr>
      <p:sp>
        <p:nvSpPr>
          <p:cNvPr id="2" name=""/>
          <p:cNvSpPr txBox="1"/>
          <p:nvPr/>
        </p:nvSpPr>
        <p:spPr>
          <a:xfrm>
            <a:off x="523875" y="266700"/>
            <a:ext cx="2857500" cy="2667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1100" spc="0" u="none" cap="none">
                <a:solidFill>
                  <a:srgbClr val="2563EB">
                    <a:alpha val="100000"/>
                  </a:srgbClr>
                </a:solidFill>
                <a:latin typeface="Calibri"/>
              </a:rPr>
              <a:t><![CDATA[ORTHONOTES]]></a:t>
            </a:r>
          </a:p>
        </p:txBody>
      </p:sp>
      <p:sp>
        <p:nvSpPr>
          <p:cNvPr id="3" name=""/>
          <p:cNvSpPr txBox="1"/>
          <p:nvPr/>
        </p:nvSpPr>
        <p:spPr>
          <a:xfrm>
            <a:off x="523875" y="571500"/>
            <a:ext cx="285750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900" spc="0" u="none" cap="none">
                <a:solidFill>
                  <a:srgbClr val="94A3B8">
                    <a:alpha val="100000"/>
                  </a:srgbClr>
                </a:solidFill>
                <a:latin typeface="Calibri"/>
              </a:rPr>
              <a:t><![CDATA[TRAUMA]]></a:t>
            </a:r>
          </a:p>
        </p:txBody>
      </p:sp>
      <p:sp>
        <p:nvSpPr>
          <p:cNvPr id="4" name=""/>
          <p:cNvSpPr txBox="1"/>
          <p:nvPr/>
        </p:nvSpPr>
        <p:spPr>
          <a:xfrm>
            <a:off x="523875" y="1524000"/>
            <a:ext cx="8096250" cy="20955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3600" spc="0" u="none" cap="none">
                <a:solidFill>
                  <a:srgbClr val="FFFFFF">
                    <a:alpha val="100000"/>
                  </a:srgbClr>
                </a:solidFill>
                <a:latin typeface="Calibri"/>
              </a:rPr>
              <a:t><![CDATA[Proximal Humerus Fractures]]></a:t>
            </a:r>
          </a:p>
        </p:txBody>
      </p:sp>
      <p:sp>
        <p:nvSpPr>
          <p:cNvPr id="5" name=""/>
          <p:cNvSpPr txBox="1"/>
          <p:nvPr/>
        </p:nvSpPr>
        <p:spPr>
          <a:xfrm>
            <a:off x="523875" y="4686300"/>
            <a:ext cx="8096250" cy="2667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000" spc="0" u="none" cap="none">
                <a:solidFill>
                  <a:srgbClr val="94A3B8">
                    <a:alpha val="100000"/>
                  </a:srgbClr>
                </a:solidFill>
                <a:latin typeface="Calibri"/>
              </a:rPr>
              <a:t><![CDATA[The Orthopaedic Knowledge Network  •  orthonotes.in]]></a:t>
            </a: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xam Pearls]]></a:t>
            </a:r>
            <a:br/>
            <a:br/>
            <a:br/>
            <a:r>
              <a:rPr lang="en-US" strike="noStrike" sz="1400" spc="0" u="none" cap="none">
                <a:solidFill>
                  <a:srgbClr val="1E293B">
                    <a:alpha val="100000"/>
                  </a:srgbClr>
                </a:solidFill>
                <a:latin typeface="Calibri"/>
              </a:rPr>
              <a:t><![CDATA[Most fractures treated conserv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er classification commonly u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nerve injury should be assess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ur-part fractures have high AVN risk]]></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0]]></a:t>
            </a: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References]]></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200" spc="0" u="none" cap="none">
                <a:solidFill>
                  <a:srgbClr val="1E293B">
                    <a:alpha val="100000"/>
                  </a:srgbClr>
                </a:solidFill>
                <a:latin typeface="Calibri"/>
              </a:rPr>
              <a:t><![CDATA[Rockwood and Green’s Fractures in Adults]]></a:t>
            </a:r>
            <a:br/>
            <a:r>
              <a:rPr lang="en-US" strike="noStrike" sz="1200" spc="0" u="none" cap="none">
                <a:solidFill>
                  <a:srgbClr val="1E293B">
                    <a:alpha val="100000"/>
                  </a:srgbClr>
                </a:solidFill>
                <a:latin typeface="Calibri"/>
              </a:rPr>
              <a:t><![CDATA[Campbell’s Operative Orthopaedics]]></a:t>
            </a:r>
            <a:br/>
            <a:r>
              <a:rPr lang="en-US" strike="noStrike" sz="1200" spc="0" u="none" cap="none">
                <a:solidFill>
                  <a:srgbClr val="1E293B">
                    <a:alpha val="100000"/>
                  </a:srgbClr>
                </a:solidFill>
                <a:latin typeface="Calibri"/>
              </a:rPr>
              <a:t><![CDATA[Orthobullets – Proximal Humerus Fractures]]></a:t>
            </a:r>
            <a:br/>
            <a:r>
              <a:rPr lang="en-US" strike="noStrike" sz="1200" spc="0" u="none" cap="none">
                <a:solidFill>
                  <a:srgbClr val="1E293B">
                    <a:alpha val="100000"/>
                  </a:srgbClr>
                </a:solidFill>
                <a:latin typeface="Calibri"/>
              </a:rPr>
              <a:t><![CDATA[AAOS Guideline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11]]></a:t>
            </a: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solidFill>
          <a:srgbClr val="0B1220">
            <a:alpha val="100000"/>
          </a:srgbClr>
        </a:solidFill>
      </p:bgPr>
    </p:bg>
    <p:spTree>
      <p:nvGrpSpPr>
        <p:cNvPr id="1" name=""/>
        <p:cNvGrpSpPr/>
        <p:nvPr/>
      </p:nvGrpSpPr>
      <p:grpSpPr>
        <a:xfrm>
          <a:off x="523875" y="1809750"/>
          <a:ext cx="8620125" cy="3524250"/>
          <a:chOff x="523875" y="1809750"/>
          <a:chExt cx="8620125" cy="3524250"/>
        </a:xfrm>
      </p:grpSpPr>
      <p:sp>
        <p:nvSpPr>
          <p:cNvPr id="2" name=""/>
          <p:cNvSpPr txBox="1"/>
          <p:nvPr/>
        </p:nvSpPr>
        <p:spPr>
          <a:xfrm>
            <a:off x="523875" y="1809750"/>
            <a:ext cx="8096250" cy="3429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1400" spc="0" u="none" cap="none">
                <a:solidFill>
                  <a:srgbClr val="2563EB">
                    <a:alpha val="100000"/>
                  </a:srgbClr>
                </a:solidFill>
                <a:latin typeface="Calibri"/>
              </a:rPr>
              <a:t><![CDATA[ORTHONOTES]]></a:t>
            </a:r>
          </a:p>
        </p:txBody>
      </p:sp>
      <p:sp>
        <p:nvSpPr>
          <p:cNvPr id="3" name=""/>
          <p:cNvSpPr txBox="1"/>
          <p:nvPr/>
        </p:nvSpPr>
        <p:spPr>
          <a:xfrm>
            <a:off x="523875" y="2228850"/>
            <a:ext cx="8096250" cy="76200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b="1" strike="noStrike" sz="2800" spc="0" u="none" cap="none">
                <a:solidFill>
                  <a:srgbClr val="FFFFFF">
                    <a:alpha val="100000"/>
                  </a:srgbClr>
                </a:solidFill>
                <a:latin typeface="Calibri"/>
              </a:rPr>
              <a:t><![CDATA[Proximal Humerus Fractures]]></a:t>
            </a:r>
          </a:p>
        </p:txBody>
      </p:sp>
      <p:sp>
        <p:nvSpPr>
          <p:cNvPr id="4" name=""/>
          <p:cNvSpPr txBox="1"/>
          <p:nvPr/>
        </p:nvSpPr>
        <p:spPr>
          <a:xfrm>
            <a:off x="523875" y="3238500"/>
            <a:ext cx="8096250" cy="285750"/>
          </a:xfrm>
          <a:prstGeom prst="rect">
            <a:avLst/>
          </a:prstGeom>
          <a:noFill/>
        </p:spPr>
        <p:txBody>
          <a:bodyPr anchorCtr="0" rtlCol="0" vert="horz" bIns="45720" lIns="91440" rIns="91440" tIns="45720">
            <a:spAutoFit/>
          </a:bodyPr>
          <a:lstStyle/>
          <a:p>
            <a:pPr algn="ctr" rtl="0" fontAlgn="base" marL="0" marR="0" indent="0" lvl="0">
              <a:lnSpc>
                <a:spcPct val="100000"/>
              </a:lnSpc>
              <a:spcBef>
                <a:spcPts val="0"/>
              </a:spcBef>
              <a:spcAft>
                <a:spcPts val="0"/>
              </a:spcAft>
            </a:pPr>
            <a:r>
              <a:rPr lang="en-US" strike="noStrike" sz="1100" spc="0" u="none" cap="none">
                <a:solidFill>
                  <a:srgbClr val="94A3B8">
                    <a:alpha val="100000"/>
                  </a:srgbClr>
                </a:solidFill>
                <a:latin typeface="Calibri"/>
              </a:rPr>
              <a:t><![CDATA[orthonotes.in  |  The Orthopaedic Knowledge Network]]></a:t>
            </a:r>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rgbClr val="F1F5F9">
            <a:alpha val="100000"/>
          </a:srgbClr>
        </a:solidFill>
      </p:bgPr>
    </p:bg>
    <p:spTree>
      <p:nvGrpSpPr>
        <p:cNvPr id="1" name=""/>
        <p:cNvGrpSpPr/>
        <p:nvPr/>
      </p:nvGrpSpPr>
      <p:grpSpPr>
        <a:xfrm>
          <a:off x="0" y="342900"/>
          <a:ext cx="8953500" cy="5086350"/>
          <a:chOff x="0" y="342900"/>
          <a:chExt cx="8953500" cy="5086350"/>
        </a:xfrm>
      </p:grpSpPr>
      <p:sp>
        <p:nvSpPr>
          <p:cNvPr id="2" name=""/>
          <p:cNvSpPr txBox="1"/>
          <p:nvPr/>
        </p:nvSpPr>
        <p:spPr>
          <a:xfrm>
            <a:off x="523875" y="342900"/>
            <a:ext cx="8096250" cy="4191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b="1" strike="noStrike" sz="2600" spc="0" u="none" cap="none">
                <a:solidFill>
                  <a:srgbClr val="2563EB">
                    <a:alpha val="100000"/>
                  </a:srgbClr>
                </a:solidFill>
                <a:latin typeface="Calibri"/>
              </a:rPr>
              <a:t><![CDATA[Overview]]></a:t>
            </a:r>
          </a:p>
        </p:txBody>
      </p:sp>
      <p:sp>
        <p:nvSpPr>
          <p:cNvPr id="3" name=""/>
          <p:cNvSpPr txBox="1"/>
          <p:nvPr/>
        </p:nvSpPr>
        <p:spPr>
          <a:xfrm>
            <a:off x="523875" y="914400"/>
            <a:ext cx="8096250" cy="3714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500" spc="0" u="none" cap="none">
                <a:solidFill>
                  <a:srgbClr val="1E293B">
                    <a:alpha val="100000"/>
                  </a:srgbClr>
                </a:solidFill>
                <a:latin typeface="Calibri"/>
              </a:rPr>
              <a:t><![CDATA[Neer classification (parts displaced >1 cm or >45°): guides management. Non‑operative for minimally displaced; ORIF (locking plate) for displaced 2–3 part; hemiarthroplasty/RSA for unreconstructable 3–4 part or head‑split in elderly. Assess vascularity: medial hinge, calcar length; tuberosity integrity crucial for outcomes. Complications: AVN, stiffness, tuberosity nonunion/malposition, screw perforation.]]>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2]]></a:t>
            </a: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verview]]></a:t>
            </a:r>
            <a:br/>
            <a:br/>
            <a:br/>
            <a:r>
              <a:rPr lang="en-US" strike="noStrike" sz="1400" spc="0" u="none" cap="none">
                <a:solidFill>
                  <a:srgbClr val="1E293B">
                    <a:alpha val="100000"/>
                  </a:srgbClr>
                </a:solidFill>
                <a:latin typeface="Calibri"/>
              </a:rPr>
              <a:t><![CDATA[Proximal humerus fractures are common injuries involving the upper end of the humerus near the shoulder joint. They account for approximately 5–6% of all fractures and represent the third most common fracture in the elderly after hip and distal radius fractures. These injuries typically occur following low-energy falls in osteoporotic individuals, but can also result from high-energy trauma such as road traffic accidents or sports injuries in younger patients.]]></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3]]></a:t>
            </a: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management of proximal humerus fractures depends on fracture pattern, displacement, bone quality, patient age, and functional demands. While many fractures can be treated conservatively, complex displaced fractures may require surgical fixation or arthroplas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tomy]]></a:t>
            </a:r>
            <a:br/>
            <a:br/>
            <a:br/>
            <a:r>
              <a:rPr lang="en-US" strike="noStrike" sz="1400" spc="0" u="none" cap="none">
                <a:solidFill>
                  <a:srgbClr val="1E293B">
                    <a:alpha val="100000"/>
                  </a:srgbClr>
                </a:solidFill>
                <a:latin typeface="Calibri"/>
              </a:rPr>
              <a:t><![CDATA[The proximal humerus forms the shoulder joint by articulating with the glenoid cavity of the scapula. Important anatomical structures includ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ume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eater tuberosit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Lesser tuberosit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4]]></a:t>
            </a: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urgical neck]]></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e rotator cuff muscles attach to the tuberosities and play a major role in fracture displacement. The blood supply of the humeral head is mainly from the anterior and posterior circumflex humeral arteries, particularly the arcuate arte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pidemiology]]></a:t>
            </a:r>
            <a:br/>
            <a:br/>
            <a:br/>
            <a:r>
              <a:rPr lang="en-US" strike="noStrike" sz="1400" spc="0" u="none" cap="none">
                <a:solidFill>
                  <a:srgbClr val="1E293B">
                    <a:alpha val="100000"/>
                  </a:srgbClr>
                </a:solidFill>
                <a:latin typeface="Calibri"/>
              </a:rPr>
              <a:t><![CDATA[Accounts for 5–6% of all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mon in elderly osteoporotic wome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ird most common fracture in elderly pop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creasing incidence with aging popula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ge Group]]></a:t>
            </a:r>
            <a:br/>
            <a:r>
              <a:rPr lang="en-US" strike="noStrike" sz="1400" spc="0" u="none" cap="none">
                <a:solidFill>
                  <a:srgbClr val="1E293B">
                    <a:alpha val="100000"/>
                  </a:srgbClr>
                </a:solidFill>
                <a:latin typeface="Calibri"/>
              </a:rPr>
              <a:t><![CDATA[Mechanism]]></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5]]></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lderly]]></a:t>
            </a:r>
            <a:br/>
            <a:r>
              <a:rPr lang="en-US" strike="noStrike" sz="1400" spc="0" u="none" cap="none">
                <a:solidFill>
                  <a:srgbClr val="1E293B">
                    <a:alpha val="100000"/>
                  </a:srgbClr>
                </a:solidFill>
                <a:latin typeface="Calibri"/>
              </a:rPr>
              <a:t><![CDATA[Low energy 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Young adults]]></a:t>
            </a:r>
            <a:br/>
            <a:r>
              <a:rPr lang="en-US" strike="noStrike" sz="1400" spc="0" u="none" cap="none">
                <a:solidFill>
                  <a:srgbClr val="1E293B">
                    <a:alpha val="100000"/>
                  </a:srgbClr>
                </a:solidFill>
                <a:latin typeface="Calibri"/>
              </a:rPr>
              <a:t><![CDATA[High energy trauma or sports injur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echanism of Injury]]></a:t>
            </a:r>
            <a:br/>
            <a:br/>
            <a:br/>
            <a:r>
              <a:rPr lang="en-US" strike="noStrike" sz="1400" spc="0" u="none" cap="none">
                <a:solidFill>
                  <a:srgbClr val="1E293B">
                    <a:alpha val="100000"/>
                  </a:srgbClr>
                </a:solidFill>
                <a:latin typeface="Calibri"/>
              </a:rPr>
              <a:t><![CDATA[Fall on outstretched han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irect blow to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igh-energy trauma]]></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eizure or electric shock (rare)]]></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assification]]></a:t>
            </a:r>
            <a:br/>
            <a:br/>
            <a:br/>
            <a:r>
              <a:rPr lang="en-US" strike="noStrike" sz="1400" spc="0" u="none" cap="none">
                <a:solidFill>
                  <a:srgbClr val="1E293B">
                    <a:alpha val="100000"/>
                  </a:srgbClr>
                </a:solidFill>
                <a:latin typeface="Calibri"/>
              </a:rPr>
              <a:t><![CDATA[The most commonly used classification system for proximal humerus fractures is the Neer classification. It is based on the number of displaced fracture segment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ype]]></a:t>
            </a:r>
            <a:br/>
            <a:r>
              <a:rPr lang="en-US" strike="noStrike" sz="1400" spc="0" u="none" cap="none">
                <a:solidFill>
                  <a:srgbClr val="1E293B">
                    <a:alpha val="100000"/>
                  </a:srgbClr>
                </a:solidFill>
                <a:latin typeface="Calibri"/>
              </a:rPr>
              <a:t><![CDATA[Descript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ne-part]]></a:t>
            </a:r>
            <a:br/>
            <a:r>
              <a:rPr lang="en-US" strike="noStrike" sz="1400" spc="0" u="none" cap="none">
                <a:solidFill>
                  <a:srgbClr val="1E293B">
                    <a:alpha val="100000"/>
                  </a:srgbClr>
                </a:solidFill>
                <a:latin typeface="Calibri"/>
              </a:rPr>
              <a:t><![CDATA[No segment displaced]]></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6]]></a:t>
            </a: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wo-part]]></a:t>
            </a:r>
            <a:br/>
            <a:r>
              <a:rPr lang="en-US" strike="noStrike" sz="1400" spc="0" u="none" cap="none">
                <a:solidFill>
                  <a:srgbClr val="1E293B">
                    <a:alpha val="100000"/>
                  </a:srgbClr>
                </a:solidFill>
                <a:latin typeface="Calibri"/>
              </a:rPr>
              <a:t><![CDATA[One segment 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Three-part]]></a:t>
            </a:r>
            <a:br/>
            <a:r>
              <a:rPr lang="en-US" strike="noStrike" sz="1400" spc="0" u="none" cap="none">
                <a:solidFill>
                  <a:srgbClr val="1E293B">
                    <a:alpha val="100000"/>
                  </a:srgbClr>
                </a:solidFill>
                <a:latin typeface="Calibri"/>
              </a:rPr>
              <a:t><![CDATA[Two segments 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Four-part]]></a:t>
            </a:r>
            <a:br/>
            <a:r>
              <a:rPr lang="en-US" strike="noStrike" sz="1400" spc="0" u="none" cap="none">
                <a:solidFill>
                  <a:srgbClr val="1E293B">
                    <a:alpha val="100000"/>
                  </a:srgbClr>
                </a:solidFill>
                <a:latin typeface="Calibri"/>
              </a:rPr>
              <a:t><![CDATA[All segments displace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 fracture segment is considered displaced if it is separated by more than 1 cm or angulated by more than 45 degre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linical Features]]></a:t>
            </a:r>
            <a:br/>
            <a:br/>
            <a:br/>
            <a:r>
              <a:rPr lang="en-US" strike="noStrike" sz="1400" spc="0" u="none" cap="none">
                <a:solidFill>
                  <a:srgbClr val="1E293B">
                    <a:alpha val="100000"/>
                  </a:srgbClr>
                </a:solidFill>
                <a:latin typeface="Calibri"/>
              </a:rPr>
              <a:t><![CDATA[Severe shoulder pai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welling and bruising around shoulder]]></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stricted shoulder mov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Deformity in severe displace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cchymosis extending to chest wall]]></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7]]></a:t>
            </a: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eurovascular examination is essential because the axillary nerve may be injured in proximal humerus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vestigations]]></a:t>
            </a:r>
            <a:br/>
            <a:br/>
            <a:br/>
            <a:r>
              <a:rPr lang="en-US" strike="noStrike" sz="1400" spc="0" u="none" cap="none">
                <a:solidFill>
                  <a:srgbClr val="1E293B">
                    <a:alpha val="100000"/>
                  </a:srgbClr>
                </a:solidFill>
                <a:latin typeface="Calibri"/>
              </a:rPr>
              <a:t><![CDATA[AP shoulder radiograph]]></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capular Y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view]]></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 for complex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T scans are particularly helpful in evaluating fracture comminution and planning surgical treatment.]]></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operative Management]]></a:t>
            </a:r>
            <a:br/>
            <a:br/>
            <a:br/>
            <a:r>
              <a:rPr lang="en-US" strike="noStrike" sz="1400" spc="0" u="none" cap="none">
                <a:solidFill>
                  <a:srgbClr val="1E293B">
                    <a:alpha val="100000"/>
                  </a:srgbClr>
                </a:solidFill>
                <a:latin typeface="Calibri"/>
              </a:rPr>
              <a:t><![CDATA[Approximately 80% of proximal humerus fractures are minimally displaced and can be managed conservative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ling immobilization]]></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8]]></a:t>
            </a: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solidFill>
          <a:srgbClr val="FFFFFF">
            <a:alpha val="100000"/>
          </a:srgbClr>
        </a:solidFill>
      </p:bgPr>
    </p:bg>
    <p:spTree>
      <p:nvGrpSpPr>
        <p:cNvPr id="1" name=""/>
        <p:cNvGrpSpPr/>
        <p:nvPr/>
      </p:nvGrpSpPr>
      <p:grpSpPr>
        <a:xfrm>
          <a:off x="0" y="171450"/>
          <a:ext cx="8953500" cy="5086350"/>
          <a:chOff x="0" y="171450"/>
          <a:chExt cx="8953500" cy="5086350"/>
        </a:xfrm>
      </p:grpSpPr>
      <p:sp>
        <p:nvSpPr>
          <p:cNvPr id="2" name=""/>
          <p:cNvSpPr txBox="1"/>
          <p:nvPr/>
        </p:nvSpPr>
        <p:spPr>
          <a:xfrm>
            <a:off x="523875" y="171450"/>
            <a:ext cx="8096250" cy="22860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Proximal Humerus Fractures]]></a:t>
            </a:r>
          </a:p>
        </p:txBody>
      </p:sp>
      <p:sp>
        <p:nvSpPr>
          <p:cNvPr id="3" name=""/>
          <p:cNvSpPr txBox="1"/>
          <p:nvPr/>
        </p:nvSpPr>
        <p:spPr>
          <a:xfrm>
            <a:off x="523875" y="552450"/>
            <a:ext cx="8096250" cy="4095750"/>
          </a:xfrm>
          <a:prstGeom prst="rect">
            <a:avLst/>
          </a:prstGeom>
          <a:noFill/>
        </p:spPr>
        <p:txBody>
          <a:bodyPr anchorCtr="0" rtlCol="0" vert="horz" bIns="45720" lIns="91440" rIns="91440" tIns="45720">
            <a:spAutoFit/>
          </a:bodyPr>
          <a:lstStyle/>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nalgesic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Early pendulum exercis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Gradual physiotherap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perative Management]]></a:t>
            </a:r>
            <a:br/>
            <a:br/>
            <a:br/>
            <a:br/>
            <a:br/>
            <a:br/>
            <a:br/>
            <a:br/>
            <a:r>
              <a:rPr lang="en-US" strike="noStrike" sz="1400" spc="0" u="none" cap="none">
                <a:solidFill>
                  <a:srgbClr val="1E293B">
                    <a:alpha val="100000"/>
                  </a:srgbClr>
                </a:solidFill>
                <a:latin typeface="Calibri"/>
              </a:rPr>
              <a:t><![CDATA[Procedure]]></a:t>
            </a:r>
            <a:br/>
            <a:r>
              <a:rPr lang="en-US" strike="noStrike" sz="1400" spc="0" u="none" cap="none">
                <a:solidFill>
                  <a:srgbClr val="1E293B">
                    <a:alpha val="100000"/>
                  </a:srgbClr>
                </a:solidFill>
                <a:latin typeface="Calibri"/>
              </a:rPr>
              <a:t><![CDATA[Indication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ORIF with locking plate]]></a:t>
            </a:r>
            <a:br/>
            <a:r>
              <a:rPr lang="en-US" strike="noStrike" sz="1400" spc="0" u="none" cap="none">
                <a:solidFill>
                  <a:srgbClr val="1E293B">
                    <a:alpha val="100000"/>
                  </a:srgbClr>
                </a:solidFill>
                <a:latin typeface="Calibri"/>
              </a:rPr>
              <a:t><![CDATA[Displac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Intramedullary nail]]></a:t>
            </a:r>
            <a:br/>
            <a:r>
              <a:rPr lang="en-US" strike="noStrike" sz="1400" spc="0" u="none" cap="none">
                <a:solidFill>
                  <a:srgbClr val="1E293B">
                    <a:alpha val="100000"/>
                  </a:srgbClr>
                </a:solidFill>
                <a:latin typeface="Calibri"/>
              </a:rPr>
              <a:t><![CDATA[Selected surgical neck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Hemiarthroplasty]]></a:t>
            </a:r>
            <a:br/>
            <a:r>
              <a:rPr lang="en-US" strike="noStrike" sz="1400" spc="0" u="none" cap="none">
                <a:solidFill>
                  <a:srgbClr val="1E293B">
                    <a:alpha val="100000"/>
                  </a:srgbClr>
                </a:solidFill>
                <a:latin typeface="Calibri"/>
              </a:rPr>
              <a:t><![CDATA[Complex fractures in elderly]]></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Reverse shoulder arthroplasty]]></a:t>
            </a:r>
            <a:br/>
            <a:r>
              <a:rPr lang="en-US" strike="noStrike" sz="1400" spc="0" u="none" cap="none">
                <a:solidFill>
                  <a:srgbClr val="1E293B">
                    <a:alpha val="100000"/>
                  </a:srgbClr>
                </a:solidFill>
                <a:latin typeface="Calibri"/>
              </a:rPr>
              <a:t><![CDATA[Severely comminuted fracture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Complications]]></a:t>
            </a:r>
            <a:br/>
            <a:br/>
            <a:br/>
            <a:r>
              <a:rPr lang="en-US" strike="noStrike" sz="1400" spc="0" u="none" cap="none">
                <a:solidFill>
                  <a:srgbClr val="1E293B">
                    <a:alpha val="100000"/>
                  </a:srgbClr>
                </a:solidFill>
                <a:latin typeface="Calibri"/>
              </a:rPr>
              <a:t><![CDATA[Avascular necrosis of humeral head]]></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Mal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Nonunion]]></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Shoulder stiffness]]></a:t>
            </a:r>
          </a:p>
          <a:p>
            <a:pPr algn="l" rtl="0" fontAlgn="base" marL="0" marR="0" indent="0" lvl="0">
              <a:lnSpc>
                <a:spcPct val="100000"/>
              </a:lnSpc>
              <a:spcBef>
                <a:spcPts val="0"/>
              </a:spcBef>
              <a:spcAft>
                <a:spcPts val="0"/>
              </a:spcAft>
            </a:pPr>
            <a:r>
              <a:rPr lang="en-US" strike="noStrike" sz="1400" spc="0" u="none" cap="none">
                <a:solidFill>
                  <a:srgbClr val="1E293B">
                    <a:alpha val="100000"/>
                  </a:srgbClr>
                </a:solidFill>
                <a:latin typeface="Calibri"/>
              </a:rPr>
              <a:t><![CDATA[Axillary nerve injury]]></a:t>
            </a:r>
          </a:p>
        </p:txBody>
      </p:sp>
      <p:sp>
        <p:nvSpPr>
          <p:cNvPr id="4" name=""/>
          <p:cNvSpPr txBox="1"/>
          <p:nvPr/>
        </p:nvSpPr>
        <p:spPr>
          <a:xfrm>
            <a:off x="0" y="4876800"/>
            <a:ext cx="8953500" cy="209550"/>
          </a:xfrm>
          <a:prstGeom prst="rect">
            <a:avLst/>
          </a:prstGeom>
          <a:noFill/>
        </p:spPr>
        <p:txBody>
          <a:bodyPr anchorCtr="0" rtlCol="0" vert="horz" bIns="45720" lIns="91440" rIns="91440" tIns="45720">
            <a:spAutoFit/>
          </a:bodyPr>
          <a:lstStyle/>
          <a:p>
            <a:pPr algn="r" rtl="0" fontAlgn="base" marL="0" marR="0" indent="0" lvl="0">
              <a:lnSpc>
                <a:spcPct val="100000"/>
              </a:lnSpc>
              <a:spcBef>
                <a:spcPts val="0"/>
              </a:spcBef>
              <a:spcAft>
                <a:spcPts val="0"/>
              </a:spcAft>
            </a:pPr>
            <a:r>
              <a:rPr lang="en-US" strike="noStrike" sz="800" spc="0" u="none" cap="none">
                <a:solidFill>
                  <a:srgbClr val="94A3B8">
                    <a:alpha val="100000"/>
                  </a:srgbClr>
                </a:solidFill>
                <a:latin typeface="Calibri"/>
              </a:rPr>
              <a:t><![CDATA[orthonotes.in  •  9]]></a:t>
            </a:r>
          </a:p>
        </p:txBody>
      </p:sp>
    </p:spTree>
  </p:cSld>
  <p:clrMapOvr>
    <a:masterClrMapping/>
  </p:clrMapOvr>
</p:sld>
</file>

<file path=ppt/theme/theme1.xml><?xml version="1.0" encoding="utf-8"?>
<a:theme xmlns:a="http://schemas.openxmlformats.org/drawingml/2006/main" name="Theme38">
  <a:themeElements>
    <a:clrScheme name="Theme38">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Theme38">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inorFont>
    </a:fontScheme>
    <a:fmtScheme name="Theme38">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r="5400000" dist="20000" rotWithShape="0">
              <a:srgbClr val="000000">
                <a:alpha val="38000"/>
              </a:srgbClr>
            </a:outerShdw>
          </a:effectLst>
        </a:effectStyle>
        <a:effectStyle>
          <a:effectLst>
            <a:outerShdw blurRad="40000" dir="5400000" dist="23000" rotWithShape="0">
              <a:srgbClr val="000000">
                <a:alpha val="35"/>
              </a:srgbClr>
            </a:outerShdw>
          </a:effectLst>
        </a:effectStyle>
        <a:effectStyle>
          <a:effectLst>
            <a:outerShdw blurRad="40000" dir="5400000" dist="23000" rotWithShape="0">
              <a:srgbClr val="000000">
                <a:alpha val="35000"/>
              </a:srgbClr>
            </a:outerShdw>
          </a:effectLst>
          <a:scene3d>
            <a:camera prst="orthographicFront">
              <a:rot lat="0" lon="0" rev="0"/>
            </a:camera>
            <a:lightRig dir="t" rig="threePt">
              <a:rot lat="0" lon="0" rev="1200000"/>
            </a:lightRig>
          </a:scene3d>
          <a:sp3d>
            <a:bevelT h="25400" w="635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b="180000" l="50000" r="50000" t="-80000"/>
          </a:path>
        </a:gradFill>
        <a:gradFill rotWithShape="1">
          <a:gsLst>
            <a:gs pos="0">
              <a:schemeClr val="phClr">
                <a:tint val="80000"/>
                <a:satMod val="300000"/>
              </a:schemeClr>
            </a:gs>
            <a:gs pos="100000">
              <a:schemeClr val="phClr">
                <a:shade val="30000"/>
                <a:satMod val="200000"/>
              </a:schemeClr>
            </a:gs>
          </a:gsLst>
          <a:path path="circle">
            <a:fillToRect b="50000" l="50000" r="50000" t="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Application>Microsoft Office PowerPoint</Application>
  <Slides>12</Slides>
  <ScaleCrop>false</ScaleCrop>
  <HeadingPairs>
    <vt:vector size="4" baseType="variant">
      <vt:variant>
        <vt:lpstr>Theme</vt:lpstr>
      </vt:variant>
      <vt:variant>
        <vt:i4>1</vt:i4>
      </vt:variant>
      <vt:variant>
        <vt:lpstr>Slide Titles</vt:lpstr>
      </vt:variant>
      <vt:variant>
        <vt:i4>1</vt:i4>
      </vt:variant>
    </vt:vector>
  </HeadingPairs>
  <TitlesOfParts>
    <vt:vector size="1" baseType="lpstr">
      <vt:lpstr>Office Theme</vt:lpstr>
    </vt:vector>
  </TitlesOfParts>
  <Company>Unknown Company</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creator>Unknown Creator</dc:creator>
  <cp:lastModifiedBy>Unknown Creator</cp:lastModifiedBy>
  <dcterms:created xsi:type="dcterms:W3CDTF">2026-03-18T09:59:14Z</dcterms:created>
  <dcterms:modified xsi:type="dcterms:W3CDTF">2026-03-18T09:59:14Z</dcterms:modified>
  <dc:title>Untitled Presentation</dc:title>
  <dc:description/>
  <dc:subject/>
  <cp:keywords/>
  <cp:category/>
  <cp:revision/>
  <cp:contentStatus/>
</cp:coreProperties>
</file>

<file path=docProps/custom.xml><?xml version="1.0" encoding="utf-8"?>
<Properties xmlns="http://schemas.openxmlformats.org/officeDocument/2006/custom-properties" xmlns:vt="http://schemas.openxmlformats.org/officeDocument/2006/docPropsVTypes"/>
</file>