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844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roximal Humerus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Most fractures treated conservative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er classification commonly u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llary nerve injury should be asses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ur-part fractures have high AV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Proximal Humerus Fractures]]></a:t>
            </a:r>
            <a:br/>
            <a:r>
              <a:rPr lang="en-US" strike="noStrike" sz="1200" spc="0" u="none" cap="none">
                <a:solidFill>
                  <a:srgbClr val="1E293B">
                    <a:alpha val="100000"/>
                  </a:srgbClr>
                </a:solidFill>
                <a:latin typeface="Calibri"/>
              </a:rPr>
              <a:t><![CDATA[AAOS Guide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roximal Humerus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Neer classification (parts displaced >1 cm or >45°): guides management. Non‑operative for minimally displaced; ORIF (locking plate) for displaced 2–3 part; hemiarthroplasty/RSA for unreconstructable 3–4 part or head‑split in elderly. Assess vascularity: medial hinge, calcar length; tuberosity integrity crucial for outcomes. Complications: AVN, stiffness, tuberosity nonunion/malposition, screw perforation.]]>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Proximal humerus fractures are common injuries involving the upper end of the humerus near the shoulder joint. They account for approximately 5–6% of all fractures and represent the third most common fracture in the elderly after hip and distal radius fractures. These injuries typically occur following low-energy falls in osteoporotic individuals, but can also result from high-energy trauma such as road traffic accidents or sports injuries in younger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nagement of proximal humerus fractures depends on fracture pattern, displacement, bone quality, patient age, and functional demands. While many fractures can be treated conservatively, complex displaced fractures may require surgical fixation or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proximal humerus forms the shoulder joint by articulating with the glenoid cavity of the scapula. Important anatomical structures includ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umeral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eater tubero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sser tuberos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ne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otator cuff muscles attach to the tuberosities and play a major role in fracture displacement. The blood supply of the humeral head is mainly from the anterior and posterior circumflex humeral arteries, particularly the arcuate art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Accounts for 5–6% of al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elderly osteoporotic wom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rd most common fracture in elderly pop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ing incidence with aging pop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 energy 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 energy trauma or sports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Fall on outstretched ha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shoul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izure or electric shock (ra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The most commonly used classification system for proximal humerus fractures is the Neer classification. It is based on the number of displaced fracture se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e-part]]></a:t>
            </a:r>
            <a:br/>
            <a:r>
              <a:rPr lang="en-US" strike="noStrike" sz="1400" spc="0" u="none" cap="none">
                <a:solidFill>
                  <a:srgbClr val="1E293B">
                    <a:alpha val="100000"/>
                  </a:srgbClr>
                </a:solidFill>
                <a:latin typeface="Calibri"/>
              </a:rPr>
              <a:t><![CDATA[No segment displa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part]]></a:t>
            </a:r>
            <a:br/>
            <a:r>
              <a:rPr lang="en-US" strike="noStrike" sz="1400" spc="0" u="none" cap="none">
                <a:solidFill>
                  <a:srgbClr val="1E293B">
                    <a:alpha val="100000"/>
                  </a:srgbClr>
                </a:solidFill>
                <a:latin typeface="Calibri"/>
              </a:rPr>
              <a:t><![CDATA[One segment displa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e-part]]></a:t>
            </a:r>
            <a:br/>
            <a:r>
              <a:rPr lang="en-US" strike="noStrike" sz="1400" spc="0" u="none" cap="none">
                <a:solidFill>
                  <a:srgbClr val="1E293B">
                    <a:alpha val="100000"/>
                  </a:srgbClr>
                </a:solidFill>
                <a:latin typeface="Calibri"/>
              </a:rPr>
              <a:t><![CDATA[Two segments displa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ur-part]]></a:t>
            </a:r>
            <a:br/>
            <a:r>
              <a:rPr lang="en-US" strike="noStrike" sz="1400" spc="0" u="none" cap="none">
                <a:solidFill>
                  <a:srgbClr val="1E293B">
                    <a:alpha val="100000"/>
                  </a:srgbClr>
                </a:solidFill>
                <a:latin typeface="Calibri"/>
              </a:rPr>
              <a:t><![CDATA[All segments displac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fracture segment is considered displaced if it is separated by more than 1 cm or angulated by more than 45 degre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shoulder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bruising around shoul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ricted shoulder mo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in severe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cchymosis extending to chest w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examination is essential because the axillary nerve may be injured in proximal humerus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shoulder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pular Y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llary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s are particularly helpful in evaluating fracture comminution and planning 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br/>
            <a:r>
              <a:rPr lang="en-US" strike="noStrike" sz="1400" spc="0" u="none" cap="none">
                <a:solidFill>
                  <a:srgbClr val="1E293B">
                    <a:alpha val="100000"/>
                  </a:srgbClr>
                </a:solidFill>
                <a:latin typeface="Calibri"/>
              </a:rPr>
              <a:t><![CDATA[Approximately 80% of proximal humerus fractures are minimally displaced and can be managed conservative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ing immobiliz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roximal Humerus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lges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pendulum exerci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l physi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Management]]></a:t>
            </a:r>
            <a:br/>
            <a:br/>
            <a:br/>
            <a:br/>
            <a:br/>
            <a:br/>
            <a:b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Ind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 with locking plate]]></a:t>
            </a:r>
            <a:br/>
            <a:r>
              <a:rPr lang="en-US" strike="noStrike" sz="1400" spc="0" u="none" cap="none">
                <a:solidFill>
                  <a:srgbClr val="1E293B">
                    <a:alpha val="100000"/>
                  </a:srgbClr>
                </a:solidFill>
                <a:latin typeface="Calibri"/>
              </a:rPr>
              <a:t><![CDATA[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a:t>
            </a:r>
            <a:br/>
            <a:r>
              <a:rPr lang="en-US" strike="noStrike" sz="1400" spc="0" u="none" cap="none">
                <a:solidFill>
                  <a:srgbClr val="1E293B">
                    <a:alpha val="100000"/>
                  </a:srgbClr>
                </a:solidFill>
                <a:latin typeface="Calibri"/>
              </a:rPr>
              <a:t><![CDATA[Selected surgical neck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iarthroplasty]]></a:t>
            </a:r>
            <a:br/>
            <a:r>
              <a:rPr lang="en-US" strike="noStrike" sz="1400" spc="0" u="none" cap="none">
                <a:solidFill>
                  <a:srgbClr val="1E293B">
                    <a:alpha val="100000"/>
                  </a:srgbClr>
                </a:solidFill>
                <a:latin typeface="Calibri"/>
              </a:rPr>
              <a:t><![CDATA[Complex fractures in elder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erse shoulder arthroplasty]]></a:t>
            </a:r>
            <a:br/>
            <a:r>
              <a:rPr lang="en-US" strike="noStrike" sz="1400" spc="0" u="none" cap="none">
                <a:solidFill>
                  <a:srgbClr val="1E293B">
                    <a:alpha val="100000"/>
                  </a:srgbClr>
                </a:solidFill>
                <a:latin typeface="Calibri"/>
              </a:rPr>
              <a:t><![CDATA[Severely comminut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Avascular necrosis of humeral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ulder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llary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2026-07-28T07:02:51Z</dcterms:created>
  <dcterms:modified xsi:type="dcterms:W3CDTF">2026-07-28T07:02:51Z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