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5050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roximal Humerus Fractur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Neer classification (parts displaced >1 cm or >45°): guides management. Non‑operative for minimally displaced; ORIF (locking plate) for displaced 2–3 part; hemiarthroplasty/RSA for unreconstructable 3–4 part or head‑split in elderly. Assess vascularity: medial hinge, calcar length; tuberosity integrity crucial for outcomes. Complications: AVN, stiffness, tuberosity nonunion/malposition, screw perforation.]]>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Proximal humerus fractures are common injuries involving the upper end of the humerus near the shoulder joint. They account for approximately 5–6% of all fractures and represent the third most common fracture in the elderly after hip and distal radius fractures. These injuries typically occur following low-energy falls in osteoporotic individuals, but can also result from high-energy trauma such as road traffic accidents or sports injuries in younger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management of proximal humerus fractures depends on fracture pattern, displacement, bone quality, patient age, and functional demands. While many fractures can be treated conservatively, complex displaced fractures may require surgical fixation or arthroplas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a:t>
            </a:r>
            <a:br/>
            <a:br/>
            <a:br/>
            <a:r>
              <a:rPr lang="en-US" strike="noStrike" sz="1400" spc="0" u="none" cap="none">
                <a:solidFill>
                  <a:srgbClr val="1E293B">
                    <a:alpha val="100000"/>
                  </a:srgbClr>
                </a:solidFill>
                <a:latin typeface="Calibri"/>
              </a:rPr>
              <a:t><![CDATA[The proximal humerus forms the shoulder joint by articulating with the glenoid cavity of the scapula. Important anatomical structures includ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umeral hea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eater tuberos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esser tuberos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nec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rotator cuff muscles attach to the tuberosities and play a major role in fracture displacement. The blood supply of the humeral head is mainly from the anterior and posterior circumflex humeral arteries, particularly the arcuate art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a:t>
            </a:r>
            <a:br/>
            <a:br/>
            <a:br/>
            <a:r>
              <a:rPr lang="en-US" strike="noStrike" sz="1400" spc="0" u="none" cap="none">
                <a:solidFill>
                  <a:srgbClr val="1E293B">
                    <a:alpha val="100000"/>
                  </a:srgbClr>
                </a:solidFill>
                <a:latin typeface="Calibri"/>
              </a:rPr>
              <a:t><![CDATA[Accounts for 5–6% of all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in elderly osteoporotic wome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ird most common fracture in elderly popul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reasing incidence with aging popul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ge Group]]></a:t>
            </a:r>
            <a:br/>
            <a:r>
              <a:rPr lang="en-US" strike="noStrike" sz="1400" spc="0" u="none" cap="none">
                <a:solidFill>
                  <a:srgbClr val="1E293B">
                    <a:alpha val="100000"/>
                  </a:srgbClr>
                </a:solidFill>
                <a:latin typeface="Calibri"/>
              </a:rPr>
              <a:t><![CDATA[Mechani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lderly]]></a:t>
            </a:r>
            <a:br/>
            <a:r>
              <a:rPr lang="en-US" strike="noStrike" sz="1400" spc="0" u="none" cap="none">
                <a:solidFill>
                  <a:srgbClr val="1E293B">
                    <a:alpha val="100000"/>
                  </a:srgbClr>
                </a:solidFill>
                <a:latin typeface="Calibri"/>
              </a:rPr>
              <a:t><![CDATA[Low energy fall on outstretched han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Young adults]]></a:t>
            </a:r>
            <a:br/>
            <a:r>
              <a:rPr lang="en-US" strike="noStrike" sz="1400" spc="0" u="none" cap="none">
                <a:solidFill>
                  <a:srgbClr val="1E293B">
                    <a:alpha val="100000"/>
                  </a:srgbClr>
                </a:solidFill>
                <a:latin typeface="Calibri"/>
              </a:rPr>
              <a:t><![CDATA[High energy trauma or sports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of Injury]]></a:t>
            </a:r>
            <a:br/>
            <a:br/>
            <a:br/>
            <a:r>
              <a:rPr lang="en-US" strike="noStrike" sz="1400" spc="0" u="none" cap="none">
                <a:solidFill>
                  <a:srgbClr val="1E293B">
                    <a:alpha val="100000"/>
                  </a:srgbClr>
                </a:solidFill>
                <a:latin typeface="Calibri"/>
              </a:rPr>
              <a:t><![CDATA[Fall on outstretched han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rect blow to should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gh-energy trau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izure or electric shock (ra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a:t>
            </a:r>
            <a:br/>
            <a:br/>
            <a:br/>
            <a:r>
              <a:rPr lang="en-US" strike="noStrike" sz="1400" spc="0" u="none" cap="none">
                <a:solidFill>
                  <a:srgbClr val="1E293B">
                    <a:alpha val="100000"/>
                  </a:srgbClr>
                </a:solidFill>
                <a:latin typeface="Calibri"/>
              </a:rPr>
              <a:t><![CDATA[The most commonly used classification system for proximal humerus fractures is the Neer classification. It is based on the number of displaced fracture seg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ne-part]]></a:t>
            </a:r>
            <a:br/>
            <a:r>
              <a:rPr lang="en-US" strike="noStrike" sz="1400" spc="0" u="none" cap="none">
                <a:solidFill>
                  <a:srgbClr val="1E293B">
                    <a:alpha val="100000"/>
                  </a:srgbClr>
                </a:solidFill>
                <a:latin typeface="Calibri"/>
              </a:rPr>
              <a:t><![CDATA[No segment displac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wo-part]]></a:t>
            </a:r>
            <a:br/>
            <a:r>
              <a:rPr lang="en-US" strike="noStrike" sz="1400" spc="0" u="none" cap="none">
                <a:solidFill>
                  <a:srgbClr val="1E293B">
                    <a:alpha val="100000"/>
                  </a:srgbClr>
                </a:solidFill>
                <a:latin typeface="Calibri"/>
              </a:rPr>
              <a:t><![CDATA[One segment displac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ree-part]]></a:t>
            </a:r>
            <a:br/>
            <a:r>
              <a:rPr lang="en-US" strike="noStrike" sz="1400" spc="0" u="none" cap="none">
                <a:solidFill>
                  <a:srgbClr val="1E293B">
                    <a:alpha val="100000"/>
                  </a:srgbClr>
                </a:solidFill>
                <a:latin typeface="Calibri"/>
              </a:rPr>
              <a:t><![CDATA[Two segments displac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ur-part]]></a:t>
            </a:r>
            <a:br/>
            <a:r>
              <a:rPr lang="en-US" strike="noStrike" sz="1400" spc="0" u="none" cap="none">
                <a:solidFill>
                  <a:srgbClr val="1E293B">
                    <a:alpha val="100000"/>
                  </a:srgbClr>
                </a:solidFill>
                <a:latin typeface="Calibri"/>
              </a:rPr>
              <a:t><![CDATA[All segments displac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fracture segment is considered displaced if it is separated by more than 1 cm or angulated by more than 45 degre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br/>
            <a:r>
              <a:rPr lang="en-US" strike="noStrike" sz="1400" spc="0" u="none" cap="none">
                <a:solidFill>
                  <a:srgbClr val="1E293B">
                    <a:alpha val="100000"/>
                  </a:srgbClr>
                </a:solidFill>
                <a:latin typeface="Calibri"/>
              </a:rPr>
              <a:t><![CDATA[Severe shoulder pa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welling and bruising around should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stricted shoulder mov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ormity in severe displac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cchymosis extending to chest wal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vascular examination is essential because the axillary nerve may be injured in proximal humerus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br/>
            <a:r>
              <a:rPr lang="en-US" strike="noStrike" sz="1400" spc="0" u="none" cap="none">
                <a:solidFill>
                  <a:srgbClr val="1E293B">
                    <a:alpha val="100000"/>
                  </a:srgbClr>
                </a:solidFill>
                <a:latin typeface="Calibri"/>
              </a:rPr>
              <a:t><![CDATA[AP shoulder radiograp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apular Y vie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xillary vie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for complex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s are particularly helpful in evaluating fracture comminution and planning surgical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a:t>
            </a:r>
            <a:br/>
            <a:br/>
            <a:br/>
            <a:r>
              <a:rPr lang="en-US" strike="noStrike" sz="1400" spc="0" u="none" cap="none">
                <a:solidFill>
                  <a:srgbClr val="1E293B">
                    <a:alpha val="100000"/>
                  </a:srgbClr>
                </a:solidFill>
                <a:latin typeface="Calibri"/>
              </a:rPr>
              <a:t><![CDATA[Approximately 80% of proximal humerus fractures are minimally displaced and can be managed conservative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ling immobiliz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lges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pendulum exerci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ual physiotherap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rative Management]]></a:t>
            </a:r>
            <a:br/>
            <a:br/>
            <a:br/>
            <a:br/>
            <a:br/>
            <a:br/>
            <a:br/>
            <a:br/>
            <a:r>
              <a:rPr lang="en-US" strike="noStrike" sz="1400" spc="0" u="none" cap="none">
                <a:solidFill>
                  <a:srgbClr val="1E293B">
                    <a:alpha val="100000"/>
                  </a:srgbClr>
                </a:solidFill>
                <a:latin typeface="Calibri"/>
              </a:rPr>
              <a:t><![CDATA[Procedure]]></a:t>
            </a:r>
            <a:br/>
            <a:r>
              <a:rPr lang="en-US" strike="noStrike" sz="1400" spc="0" u="none" cap="none">
                <a:solidFill>
                  <a:srgbClr val="1E293B">
                    <a:alpha val="100000"/>
                  </a:srgbClr>
                </a:solidFill>
                <a:latin typeface="Calibri"/>
              </a:rPr>
              <a:t><![CDATA[Indic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IF with locking plate]]></a:t>
            </a:r>
            <a:br/>
            <a:r>
              <a:rPr lang="en-US" strike="noStrike" sz="1400" spc="0" u="none" cap="none">
                <a:solidFill>
                  <a:srgbClr val="1E293B">
                    <a:alpha val="100000"/>
                  </a:srgbClr>
                </a:solidFill>
                <a:latin typeface="Calibri"/>
              </a:rPr>
              <a:t><![CDATA[Displaced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medullary nail]]></a:t>
            </a:r>
            <a:br/>
            <a:r>
              <a:rPr lang="en-US" strike="noStrike" sz="1400" spc="0" u="none" cap="none">
                <a:solidFill>
                  <a:srgbClr val="1E293B">
                    <a:alpha val="100000"/>
                  </a:srgbClr>
                </a:solidFill>
                <a:latin typeface="Calibri"/>
              </a:rPr>
              <a:t><![CDATA[Selected surgical neck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miarthroplasty]]></a:t>
            </a:r>
            <a:br/>
            <a:r>
              <a:rPr lang="en-US" strike="noStrike" sz="1400" spc="0" u="none" cap="none">
                <a:solidFill>
                  <a:srgbClr val="1E293B">
                    <a:alpha val="100000"/>
                  </a:srgbClr>
                </a:solidFill>
                <a:latin typeface="Calibri"/>
              </a:rPr>
              <a:t><![CDATA[Complex fractures in elder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verse shoulder arthroplasty]]></a:t>
            </a:r>
            <a:br/>
            <a:r>
              <a:rPr lang="en-US" strike="noStrike" sz="1400" spc="0" u="none" cap="none">
                <a:solidFill>
                  <a:srgbClr val="1E293B">
                    <a:alpha val="100000"/>
                  </a:srgbClr>
                </a:solidFill>
                <a:latin typeface="Calibri"/>
              </a:rPr>
              <a:t><![CDATA[Severely comminuted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a:t>
            </a:r>
            <a:br/>
            <a:br/>
            <a:br/>
            <a:r>
              <a:rPr lang="en-US" strike="noStrike" sz="1400" spc="0" u="none" cap="none">
                <a:solidFill>
                  <a:srgbClr val="1E293B">
                    <a:alpha val="100000"/>
                  </a:srgbClr>
                </a:solidFill>
                <a:latin typeface="Calibri"/>
              </a:rPr>
              <a:t><![CDATA[Avascular necrosis of humeral hea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houlder stiff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xillary nerve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Most fractures treated conservative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er classification commonly us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xillary nerve injury should be assess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ur-part fractures have high AVN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ockwood and Green’s Fractures in Adults]]></a:t>
            </a:r>
            <a:br/>
            <a:r>
              <a:rPr lang="en-US" strike="noStrike" sz="1200" spc="0" u="none" cap="none">
                <a:solidFill>
                  <a:srgbClr val="1E293B">
                    <a:alpha val="100000"/>
                  </a:srgbClr>
                </a:solidFill>
                <a:latin typeface="Calibri"/>
              </a:rPr>
              <a:t><![CDATA[Campbell’s Operative Orthopaedics]]></a:t>
            </a:r>
            <a:br/>
            <a:r>
              <a:rPr lang="en-US" strike="noStrike" sz="1200" spc="0" u="none" cap="none">
                <a:solidFill>
                  <a:srgbClr val="1E293B">
                    <a:alpha val="100000"/>
                  </a:srgbClr>
                </a:solidFill>
                <a:latin typeface="Calibri"/>
              </a:rPr>
              <a:t><![CDATA[Orthobullets – Proximal Humerus Fractures]]></a:t>
            </a:r>
            <a:br/>
            <a:r>
              <a:rPr lang="en-US" strike="noStrike" sz="1200" spc="0" u="none" cap="none">
                <a:solidFill>
                  <a:srgbClr val="1E293B">
                    <a:alpha val="100000"/>
                  </a:srgbClr>
                </a:solidFill>
                <a:latin typeface="Calibri"/>
              </a:rPr>
              <a:t><![CDATA[AAOS Guidelin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roximal Humerus Fractur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2026-09-20T19:57:07Z</dcterms:created>
  <dcterms:modified xsi:type="dcterms:W3CDTF">2026-09-20T19:57:07Z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