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9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gan–Morrey Classification — Coro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Classification]]></a:t>
            </a:r>
            <a:br/>
            <a:br/>
            <a:r>
              <a:rPr lang="en-US" strike="noStrike" sz="1400" spc="0" u="none" cap="none">
                <a:solidFill>
                  <a:srgbClr val="1E293B">
                    <a:alpha val="100000"/>
                  </a:srgbClr>
                </a:solidFill>
                <a:latin typeface="Calibri"/>
              </a:rPr>
              <a:t><![CDATA[The O`Driscoll classification of coronoid fractures (2003): recognises that Regan-Morrey is limited because it does NOT describe the LOCATION of the fracture within the coronoid; specifically, it does not separately identify the ANTEROMEDIAL FACET fracture — a distinct and important coronoid fracture pattern that the Regan-Morrey system classifies as Type I or II but which has unique biomechanical implications and requires a specific surgical approach; the O`Driscoll system has three main types: (1) Tip fractures (equivalent to Regan-Morrey Type I); (2) Anteromedial facet fractures (the unique subtype — the anteromedial coronoid articulates with the medial trochlear crista; fractures here are associated with posteromedial rotatory instability of the elbow — PMRI — a distinct instability pattern caused by rupture of the lateral ulnar collateral ligament and medial coronoid anteromedial facet fracture); (3) Basal fractures (involving the base of the coronoid — large fragments, equivalent to large Type II or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facet fractures (O`Driscoll Type 2): a specific subtype where the anteromedial corner of the coronoid (the facet articulating with the medial trochlear crista) is fractured; associated with the LUCL rupture in a varus + posteromedial rotation mechanism; the lateral ligament complex ruptures, the elbow goes into varus, and the anteromedial coronoid facet is impacted or sheared by the medial trochlea; the classic finding on X-ray is a small medial coronoid fragment (may appear as a `Type I` on plain X-ray but is actually a more significant anteromedial facet fracture on CT); management: ORIF of the anteromedial facet (medial approach — McK-E approach through the medial epicondyle) + LUCL repair; if not repaired, progressive varus subluxation of the ulna on the humeru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egan-Morrey: Type I (tip only, <50% height, anterior capsule avulsion); Type II (≤50% height — significant instability); Type III (>50% height — profound instability, mandatory ORIF); >50% coronoid height loss = elbow cannot be maintained in reduction without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in isolation: conservative (brace + early motion); Type I in terrible triad: surgical repair with suture lasso (the anterior capsule is the critical stabiliser to rest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lasso technique: sutures are passed through the anterior capsule and the coronoid fragment; a drill hole is made through the proximal ulna from anterior to posterior; the sutures are passed through the drill holes and tied over the posterior cortex; provides repair of both the capsule and any small coronoid fragment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not captured by Regan-Morrey; associated with posteromedial rotatory instability (PMRI — varus postermedial rotation mechanism); appears as a `Type I` on plain X-ray but CT shows the anteromedial facet is fractured; requires medial approach ORIF + LU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as `keystone` of elbow stability: the coronoid is the primary bony constraint against posterior translation; even small tip fractures in the context of terrible triad must be repaired; the larger the coronoid fracture, the greater the elbow instability; biomechanical studies show >50% = cannot maintain reduction without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for coronoid fractures: mandatory for all coronoid fractures to: (1) measure true height of the fragment; (2) identify anteromedial facet involvement; (3) assess articular comminution; (4) plan the surgical approach and fix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ime tubercle: the bony prominence on the medial coronoid where the anterior band of the MCL inserts; a Type III coronoid fracture invariably includes the sublime tubercle → the MCL origin is disrupted → medial instability; MCL must be repaired or reconstructed if the sublime tubercle fragment cannot be fixed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gan W, Morrey BF. Fractures of the coronoid process of the ulna. J Bone Joint Surg Am. 1989;71(9):1348–1354.]]></a:t>
            </a:r>
            <a:br/>
            <a:r>
              <a:rPr lang="en-US" strike="noStrike" sz="1200" spc="0" u="none" cap="none">
                <a:solidFill>
                  <a:srgbClr val="1E293B">
                    <a:alpha val="100000"/>
                  </a:srgbClr>
                </a:solidFill>
                <a:latin typeface="Calibri"/>
              </a:rPr>
              <a:t><![CDATA[O`Driscoll SW et al. Anteromedial coronoid facet fractures. J Bone Joint Surg Am. 2003.]]></a:t>
            </a:r>
            <a:br/>
            <a:r>
              <a:rPr lang="en-US" strike="noStrike" sz="1200" spc="0" u="none" cap="none">
                <a:solidFill>
                  <a:srgbClr val="1E293B">
                    <a:alpha val="100000"/>
                  </a:srgbClr>
                </a:solidFill>
                <a:latin typeface="Calibri"/>
              </a:rPr>
              <a:t><![CDATA[Morrey BF et al. Biomechanical study of posterior instability of the elbow. J Bone Joint Surg Am. 1992.]]></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ing D et al. Coronoid fractures — a topographic classification. J Shoulder Elbow Surg.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ronoid Fractures; Regan-Morrey Classification; Terrible Triad; Anteromedial Facet; Elbow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gan–Morrey Classification — Coro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tip avulsion; II: 50% height. II–III indicate elbow instability, commonly part of terrible triad → fixa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oronoid Process & Elbow Stability]]></a:t>
            </a:r>
            <a:br/>
            <a:br/>
            <a:r>
              <a:rPr lang="en-US" strike="noStrike" sz="1400" spc="0" u="none" cap="none">
                <a:solidFill>
                  <a:srgbClr val="1E293B">
                    <a:alpha val="100000"/>
                  </a:srgbClr>
                </a:solidFill>
                <a:latin typeface="Calibri"/>
              </a:rPr>
              <a:t><![CDATA[The coronoid process of the ulna is the anterior projection of the proximal ulna that forms the anterior buttress of the ulnohumeral (trochlear) joint. It is the most important bony stabiliser of the elbow against posterior translation — it acts as a `bony stop` that prevents the trochlea from riding posteriorly over the coronoid. Coronoid fractures occur in the context of elbow dislocations (the coronoid is sheared off by the trochlea during the dislocation mechanism) and in complex elbow injury patterns. The Regan-Morrey classification (1989) grades coronoid fractures by the height of the fragment as a proportion of the coronoid height, predicting elbow stability and guiding surgical management. The classification is used in conjunction with assessment of the accompanying soft tissue injuries (lateral collateral ligament, medial collateral ligament, radial head) to determine the appropriate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coronoid process projects anteriorly from the proximal ulna; it has a tip, an anteromedial facet (the medial portion that articulates with the medial trochlea), and a body; the anterior band of the MCL inserts onto the sublime tubercle (the medial base of the coronoid); the anterior capsule inserts on the coronoid tip; the brachialis inserts distally on the coronoid body and proximal ulna; the coronoid height is measured on the lateral X-ray as the height from the tip of the coronoid to the base (approximately 15–20 mm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relevance of coronoid height: biomechanical studies demonstrate that the coronoid process is the primary bony stabiliser against posterior translation of the ulna on the humerus; studies by Cage, Morrey, and An (1992) showed that excision of >50% of the coronoid height creates profound posterior instability — the elbow cannot be reduced or maintained; even a small Type I coronoid tip fracture in the context of the `terrible triad` injury must be surgically repaired because the anterior capsule and ligaments attached to the tip are critical for stability; the coronoid provides a bony block but its functional importance is largely derived from the attached soft tissue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an-Morrey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gment Heigh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 Implications]]></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Tip fracture]]></a:t>
            </a:r>
            <a:br/>
            <a:r>
              <a:rPr lang="en-US" strike="noStrike" sz="1400" spc="0" u="none" cap="none">
                <a:solidFill>
                  <a:srgbClr val="1E293B">
                    <a:alpha val="100000"/>
                  </a:srgbClr>
                </a:solidFill>
                <a:latin typeface="Calibri"/>
              </a:rPr>
              <a:t><![CDATA[<50% of coronoid height; only the tip is avulsed; involves the anterior capsule insertion]]></a:t>
            </a:r>
            <a:br/>
            <a:r>
              <a:rPr lang="en-US" strike="noStrike" sz="1400" spc="0" u="none" cap="none">
                <a:solidFill>
                  <a:srgbClr val="1E293B">
                    <a:alpha val="100000"/>
                  </a:srgbClr>
                </a:solidFill>
                <a:latin typeface="Calibri"/>
              </a:rPr>
              <a:t><![CDATA[A small avulsion of the coronoid tip; the anterior joint capsule inserts at the tip and is avulsed with the fragment; the fragment is typically very small (a few millimetres); visible as a small fragment anterior to the coronoid on the lateral elbow X-ray; easy to miss on plain X-ray — CT delineates the fragment size and position better]]></a:t>
            </a:r>
            <a:br/>
            <a:r>
              <a:rPr lang="en-US" strike="noStrike" sz="1400" spc="0" u="none" cap="none">
                <a:solidFill>
                  <a:srgbClr val="1E293B">
                    <a:alpha val="100000"/>
                  </a:srgbClr>
                </a:solidFill>
                <a:latin typeface="Calibri"/>
              </a:rPr>
              <a:t><![CDATA[In ISOLATION: relatively low instability risk if the lateral and medial collateral ligaments are intact; HOWEVER, in the context of the `terrible triad` (coronoid + radial head + posterior elbow dislocation), even a Type I coronoid fracture must be repaired because the anterior capsular attachment at the tip is the ONLY remaining anterior stabiliser of the elbow (after the radial head fracture has removed the lateral stabiliser and the elbow has dislocated the MCL)]]></a:t>
            </a:r>
            <a:br/>
            <a:r>
              <a:rPr lang="en-US" strike="noStrike" sz="1400" spc="0" u="none" cap="none">
                <a:solidFill>
                  <a:srgbClr val="1E293B">
                    <a:alpha val="100000"/>
                  </a:srgbClr>
                </a:solidFill>
                <a:latin typeface="Calibri"/>
              </a:rPr>
              <a:t><![CDATA[In ISOLATION (simple elbow dislocation with Type I coronoid): conservative — range of motion brace, early motion at 1–2 weeks; In TERRIBLE TRIAD: surgical repair — suture lasso technique (sutures are passed through the anterior capsule and the coronoid fragment, then through bone tunnels in the proximal ulna, and tied over the dorsal cortex); screw fixation is usually not possible for the small Type I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50% or less of height]]></a:t>
            </a:r>
            <a:br/>
            <a:r>
              <a:rPr lang="en-US" strike="noStrike" sz="1400" spc="0" u="none" cap="none">
                <a:solidFill>
                  <a:srgbClr val="1E293B">
                    <a:alpha val="100000"/>
                  </a:srgbClr>
                </a:solidFill>
                <a:latin typeface="Calibri"/>
              </a:rPr>
              <a:t><![CDATA[≤50% of the coronoid height is fractured; the fragment is larger than a tip avulsion but involves less than half the process]]></a:t>
            </a:r>
            <a:br/>
            <a:r>
              <a:rPr lang="en-US" strike="noStrike" sz="1400" spc="0" u="none" cap="none">
                <a:solidFill>
                  <a:srgbClr val="1E293B">
                    <a:alpha val="100000"/>
                  </a:srgbClr>
                </a:solidFill>
                <a:latin typeface="Calibri"/>
              </a:rPr>
              <a:t><![CDATA[A more substantial coronoid fracture involving up to 50% of the coronoid height; the fragment is large enough to be visible on plain X-ray; the anterior capsular attachment is included in the fragment; the MCL attachment (at the sublime tubercle) may be partially involved depending on the exact fracture level; CT is recommended to assess the fracture morphology and the extent of articular surface involvement]]></a:t>
            </a:r>
            <a:br/>
            <a:r>
              <a:rPr lang="en-US" strike="noStrike" sz="1400" spc="0" u="none" cap="none">
                <a:solidFill>
                  <a:srgbClr val="1E293B">
                    <a:alpha val="100000"/>
                  </a:srgbClr>
                </a:solidFill>
                <a:latin typeface="Calibri"/>
              </a:rPr>
              <a:t><![CDATA[SIGNIFICANT INSTABILITY — a Type II coronoid fracture substantially compromises the anterior bony stabiliser of the elbow; in the context of elbow dislocation or the terrible triad, elbow stability is severely compromised; the elbow will subluxate or redislocate posteriorly without surgical repair of the coronoid AND the associated soft tissue injuries]]></a:t>
            </a:r>
            <a:br/>
            <a:r>
              <a:rPr lang="en-US" strike="noStrike" sz="1400" spc="0" u="none" cap="none">
                <a:solidFill>
                  <a:srgbClr val="1E293B">
                    <a:alpha val="100000"/>
                  </a:srgbClr>
                </a:solidFill>
                <a:latin typeface="Calibri"/>
              </a:rPr>
              <a:t><![CDATA[SURGICAL REPAIR typically required, particularly in the context of elbow instability; options: (1) screw fixation (if the fragment is large enough for a small screw — typically a 2.0–2.7 mm screw placed from anterior through the fragment into the coronoid body, or from posterior through bone tunnels); (2) suture lasso technique (if the fragment is too small or comminuted for direct screw fixation); (3) plate fixation for the anteromedial facet variant (see O`Driscoll classification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50% of height]]></a:t>
            </a:r>
            <a:br/>
            <a:r>
              <a:rPr lang="en-US" strike="noStrike" sz="1400" spc="0" u="none" cap="none">
                <a:solidFill>
                  <a:srgbClr val="1E293B">
                    <a:alpha val="100000"/>
                  </a:srgbClr>
                </a:solidFill>
                <a:latin typeface="Calibri"/>
              </a:rPr>
              <a:t><![CDATA[>50% of the coronoid height is fractured; more than half the coronoid process is separated from the proximal ulna]]></a:t>
            </a:r>
            <a:br/>
            <a:r>
              <a:rPr lang="en-US" strike="noStrike" sz="1400" spc="0" u="none" cap="none">
                <a:solidFill>
                  <a:srgbClr val="1E293B">
                    <a:alpha val="100000"/>
                  </a:srgbClr>
                </a:solidFill>
                <a:latin typeface="Calibri"/>
              </a:rPr>
              <a:t><![CDATA[A LARGE coronoid fracture involving more than half the process; the MCL attachment at the sublime tubercle is invariably included in the fragment (because the sublime tubercle is located at the anteromedial base of the coronoid — a Type III fracture at this height necessarily includes this attachment); the brachialis muscle insertion may also be partially involved; the entire anterior buttress of the elbow is fractured]]></a:t>
            </a:r>
            <a:br/>
            <a:r>
              <a:rPr lang="en-US" strike="noStrike" sz="1400" spc="0" u="none" cap="none">
                <a:solidFill>
                  <a:srgbClr val="1E293B">
                    <a:alpha val="100000"/>
                  </a:srgbClr>
                </a:solidFill>
                <a:latin typeface="Calibri"/>
              </a:rPr>
              <a:t><![CDATA[PROFOUND INSTABILITY — biomechanical studies demonstrate that a Type III coronoid fracture (>50% of height) creates an elbow that cannot be maintained in a reduced position without internal fixation; the trochlea will subluxate posteriorly without the anterior bony block; this type is the most challenging to manage and has the highest complication rates (post-operative stiffness, re-dislocation, post-traumatic arthritis)]]></a:t>
            </a:r>
            <a:br/>
            <a:r>
              <a:rPr lang="en-US" strike="noStrike" sz="1400" spc="0" u="none" cap="none">
                <a:solidFill>
                  <a:srgbClr val="1E293B">
                    <a:alpha val="100000"/>
                  </a:srgbClr>
                </a:solidFill>
                <a:latin typeface="Calibri"/>
              </a:rPr>
              <a:t><![CDATA[MANDATORY SURGICAL FIXATION — ORIF of the coronoid fragment is essential; options: (1) anterior buttress plate (a small plate applied anteriorly to the coronoid fragment — provides the most rigid fixation and is the preferred technique for large Type III fragments); (2) lag screws from posterior to anterior through the coronoid body; (3) the McK-E approach (medial approach with elevation of the flexor-pronator mass to expose the coronoid medially); the MCL must also be assessed and repaired if torn; hinged external fixation may be needed if the elbow remains unstable after fixation of all fractures and repair of al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2026-03-17T00:33:50Z</dcterms:created>
  <dcterms:modified xsi:type="dcterms:W3CDTF">2026-03-17T00:33:50Z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