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293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Reverse Shoulder Arthroplast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threshold: RSA traditionally reserved for patients over 70 — implant survivorship concerns in younger, more active patients; evidence now supports RSA in patients over 60 in appropriate settings; younger patients require careful counsel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mechanics]]></a:t>
            </a:r>
            <a:br/>
            <a:br/>
            <a:r>
              <a:rPr lang="en-US" strike="noStrike" sz="1400" spc="0" u="none" cap="none">
                <a:solidFill>
                  <a:srgbClr val="1E293B">
                    <a:alpha val="100000"/>
                  </a:srgbClr>
                </a:solidFill>
                <a:latin typeface="Calibri"/>
              </a:rPr>
              <a:t><![CDATA[Mediased centre of rotation (COR): Grammont design places COR at the glenoid surface (not lateral to it as in normal anatomy) — eliminates torque on the metaglene-glenoid interface, reducing loosening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toid tensioning: distalisation of the humerus (lengthening the arm by approximately 2–3 cm) pre-tensions the deltoid — essential for RSA function; insufficient tension = poor elevation; excessive tension = acromial stress fracture or neurological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toid wrapping: mediased COR increases the arc of deltoid muscle that is in contact with the prosthesis during elevation — "wrapping effect" increases mechanical advantage; anterior and posterior deltoid recruited for ro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nal and external rotation after RSA: consistently poor — RSA reliably restores forward elevation (typically to 130–150°) and abduction, but internal and external rotation depend on intact teres minor and remaining posterior cuff fibres; loss of ER is a significant limitation particularly for activities of daily living behind the bac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y Increased Offset RSA (BIO-RSA): lateralised glenosphere design increases moment arm for external rotators — improves ER compared to original Grammont design; reduces scapular notching; increasingly us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Technique Principles]]></a:t>
            </a:r>
            <a:br/>
            <a:br/>
            <a:r>
              <a:rPr lang="en-US" strike="noStrike" sz="1400" spc="0" u="none" cap="none">
                <a:solidFill>
                  <a:srgbClr val="1E293B">
                    <a:alpha val="100000"/>
                  </a:srgbClr>
                </a:solidFill>
                <a:latin typeface="Calibri"/>
              </a:rPr>
              <a:t><![CDATA[Approach: deltopectoral (most common) or superior deltoid-splitting; subscapularis may be tenotomised and repaired or partially released depending on desig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glene positioning: central screw placement in strongest glenoid bone (subchondral); inferior tilt of glenosphere 10–15° (reduces scapular notching); inferior positioning of baseplate at inferior glenoid rim — inferior overhang of glenosphere prevents scapular notching during adduction; the inferior screw is the most critical fixation el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umeral component version: approximately 20–30° of retroversion; some surgeons use 0° anteversion in RSA to improve internal ro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operative deltoid tension assessment: elbow should flex passively but with resistance when traction applied in axial direction; trial reduction confirms appropriate stability and te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uberosity management in fracture RSA: anatomical tuberosity repair (subscapularis anteriorly, infraspinatus/teres minor posteriorly) improves external rotation outcomes — meticulous repair and bone grafting of tuberosity fragments critical; failure of tuberosity healing significantly worsens outcom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br/>
            <a:br/>
            <a:r>
              <a:rPr lang="en-US" strike="noStrike" sz="1400" spc="0" u="none" cap="none">
                <a:solidFill>
                  <a:srgbClr val="1E293B">
                    <a:alpha val="100000"/>
                  </a:srgbClr>
                </a:solidFill>
                <a:latin typeface="Calibri"/>
              </a:rPr>
              <a:t><![CDATA[Complication]]></a:t>
            </a:r>
            <a:br/>
            <a:r>
              <a:rPr lang="en-US" strike="noStrike" sz="1400" spc="0" u="none" cap="none">
                <a:solidFill>
                  <a:srgbClr val="1E293B">
                    <a:alpha val="100000"/>
                  </a:srgbClr>
                </a:solidFill>
                <a:latin typeface="Calibri"/>
              </a:rPr>
              <a:t><![CDATA[Incidence]]></a:t>
            </a:r>
            <a:br/>
            <a:r>
              <a:rPr lang="en-US" strike="noStrike" sz="1400" spc="0" u="none" cap="none">
                <a:solidFill>
                  <a:srgbClr val="1E293B">
                    <a:alpha val="100000"/>
                  </a:srgbClr>
                </a:solidFill>
                <a:latin typeface="Calibri"/>
              </a:rPr>
              <a:t><![CDATA[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apular notching]]></a:t>
            </a:r>
            <a:br/>
            <a:r>
              <a:rPr lang="en-US" strike="noStrike" sz="1400" spc="0" u="none" cap="none">
                <a:solidFill>
                  <a:srgbClr val="1E293B">
                    <a:alpha val="100000"/>
                  </a:srgbClr>
                </a:solidFill>
                <a:latin typeface="Calibri"/>
              </a:rPr>
              <a:t><![CDATA[30–70% radiographic; 5–10% symptomatic]]></a:t>
            </a:r>
            <a:br/>
            <a:r>
              <a:rPr lang="en-US" strike="noStrike" sz="1400" spc="0" u="none" cap="none">
                <a:solidFill>
                  <a:srgbClr val="1E293B">
                    <a:alpha val="100000"/>
                  </a:srgbClr>
                </a:solidFill>
                <a:latin typeface="Calibri"/>
              </a:rPr>
              <a:t><![CDATA[Inferior scapular neck eroded by humeral cup in adduction; Nerot-Sirveaux Grade I–IV; inferior glenosphere positioning and lateralised designs reduce notch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iprosthetic joint infection (PJI)]]></a:t>
            </a:r>
            <a:br/>
            <a:r>
              <a:rPr lang="en-US" strike="noStrike" sz="1400" spc="0" u="none" cap="none">
                <a:solidFill>
                  <a:srgbClr val="1E293B">
                    <a:alpha val="100000"/>
                  </a:srgbClr>
                </a:solidFill>
                <a:latin typeface="Calibri"/>
              </a:rPr>
              <a:t><![CDATA[2–4% (higher than anatomical TSA)]]></a:t>
            </a:r>
            <a:br/>
            <a:r>
              <a:rPr lang="en-US" strike="noStrike" sz="1400" spc="0" u="none" cap="none">
                <a:solidFill>
                  <a:srgbClr val="1E293B">
                    <a:alpha val="100000"/>
                  </a:srgbClr>
                </a:solidFill>
                <a:latin typeface="Calibri"/>
              </a:rPr>
              <a:t><![CDATA[Cutibacterium acnes most common; 14-day culture protocol; two-stage revi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Grammont PM, Baulot E. Delta shoulder prosthesis for rotator cuff rupture. Orthopedics. 1993;16(1):65–68.]]></a:t>
            </a:r>
            <a:br/>
            <a:r>
              <a:rPr lang="en-US" strike="noStrike" sz="1200" spc="0" u="none" cap="none">
                <a:solidFill>
                  <a:srgbClr val="1E293B">
                    <a:alpha val="100000"/>
                  </a:srgbClr>
                </a:solidFill>
                <a:latin typeface="Calibri"/>
              </a:rPr>
              <a:t><![CDATA[Boileau P et al. Grammont reverse prosthesis: design, rationale, and biomechanics. J Shoulder Elbow Surg. 2005;14(1 Suppl S):147S–161S.]]></a:t>
            </a:r>
            <a:br/>
            <a:r>
              <a:rPr lang="en-US" strike="noStrike" sz="1200" spc="0" u="none" cap="none">
                <a:solidFill>
                  <a:srgbClr val="1E293B">
                    <a:alpha val="100000"/>
                  </a:srgbClr>
                </a:solidFill>
                <a:latin typeface="Calibri"/>
              </a:rPr>
              <a:t><![CDATA[Wall B et al. Reverse total shoulder arthroplasty: a review of results according to etiology. J Bone Joint Surg Am. 2007;89(7):1476–1485.]]></a:t>
            </a:r>
            <a:br/>
            <a:r>
              <a:rPr lang="en-US" strike="noStrike" sz="1200" spc="0" u="none" cap="none">
                <a:solidFill>
                  <a:srgbClr val="1E293B">
                    <a:alpha val="100000"/>
                  </a:srgbClr>
                </a:solidFill>
                <a:latin typeface="Calibri"/>
              </a:rPr>
              <a:t><![CDATA[Sirveaux F et al. Grammont inverted total shoulder arthroplasty in the treatment of glenohumeral osteoarthritis with massive rupture of the cuff. J Bone Joint Surg Br. 2004;86(3):388–395.]]></a:t>
            </a:r>
            <a:br/>
            <a:r>
              <a:rPr lang="en-US" strike="noStrike" sz="1200" spc="0" u="none" cap="none">
                <a:solidFill>
                  <a:srgbClr val="1E293B">
                    <a:alpha val="100000"/>
                  </a:srgbClr>
                </a:solidFill>
                <a:latin typeface="Calibri"/>
              </a:rPr>
              <a:t><![CDATA[Nerot C, Sirveaux F. Classification of scapular notching after reverse shoulder arthroplasty. Semin Arthroplasty. 2012.]]></a:t>
            </a:r>
            <a:br/>
            <a:r>
              <a:rPr lang="en-US" strike="noStrike" sz="1200" spc="0" u="none" cap="none">
                <a:solidFill>
                  <a:srgbClr val="1E293B">
                    <a:alpha val="100000"/>
                  </a:srgbClr>
                </a:solidFill>
                <a:latin typeface="Calibri"/>
              </a:rPr>
              <a:t><![CDATA[Frankle M et al. The reverse shoulder prosthesis for gle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ndicated for cuff tear arthropathy, pseudoparalysis, massive irreparable cuff tears. Developed by Grammont: medialized & lowered center of rotation. Deltoid substitutes for deficient rotator cuff. Requires intact deltoid and axillary nerve. Complications: scapular notching, instability, acromial stress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Reverse Shoulder Arthroplast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History]]></a:t>
            </a:r>
            <a:br/>
            <a:br/>
            <a:r>
              <a:rPr lang="en-US" strike="noStrike" sz="1400" spc="0" u="none" cap="none">
                <a:solidFill>
                  <a:srgbClr val="1E293B">
                    <a:alpha val="100000"/>
                  </a:srgbClr>
                </a:solidFill>
                <a:latin typeface="Calibri"/>
              </a:rPr>
              <a:t><![CDATA[Reverse total shoulder arthroplasty (RSA) is a biomechanically ingenious prosthesis that inverts the normal ball-and-socket anatomy of the shoulder — placing a hemispherical ball (glenosphere) on the glenoid and a cup on the humerus. This reversal mediates and inferiorises the centre of rotation, dramatically increasing the mechanical advantage of the deltoid muscle, which then acts as the primary elevator of the arm in the absence of a functioning rotator cuff. RSA has revolutionised the treatment of rotator cuff deficiency with arthritis and is now the most rapidly growing shoulder arthroplasty procedure worldwid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signed by Paul Grammont in 1985 (Grammont prosthesis); FDA approval in the USA in 2003; now accounts for approximately 50% of all shoulder arthroplasty procedures in the USA and U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mmont design principles: (1) glenosphere fixed to glenoid (metaglene baseplate); (2) centre of rotation mediased to the glenoid face (eliminating the rotator cuff moment arm problem); (3) inferior tilt of glenosphere (10° inferior) to reduce notching; (4) deltoid lever arm increased by medialisation and distalisation of the humer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key insight: in a cuff-deficient shoulder, the standard ball-and-socket allows the humeral head to migrate superiorly when the deltoid fires — RSA prevents this escape and converts deltoid contraction into glenohumeral elev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now extending beyond classic cuff tear arthropathy to include complex fractures, failed previous arthroplasty, inflammatory arthritis with cuff deficiency, severe instability, and tumour recon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a:t>
            </a:r>
            <a:br/>
            <a:br/>
            <a:br/>
            <a:br/>
            <a:br/>
            <a:r>
              <a:rPr lang="en-US" strike="noStrike" sz="1400" spc="0" u="none" cap="none">
                <a:solidFill>
                  <a:srgbClr val="1E293B">
                    <a:alpha val="100000"/>
                  </a:srgbClr>
                </a:solidFill>
                <a:latin typeface="Calibri"/>
              </a:rPr>
              <a:t><![CDATA[Indication]]></a:t>
            </a:r>
            <a:br/>
            <a:r>
              <a:rPr lang="en-US" strike="noStrike" sz="1400" spc="0" u="none" cap="none">
                <a:solidFill>
                  <a:srgbClr val="1E293B">
                    <a:alpha val="100000"/>
                  </a:srgbClr>
                </a:solidFill>
                <a:latin typeface="Calibri"/>
              </a:rPr>
              <a:t><![CDATA[No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uff tear arthropathy (CTA)]]></a:t>
            </a:r>
            <a:br/>
            <a:r>
              <a:rPr lang="en-US" strike="noStrike" sz="1400" spc="0" u="none" cap="none">
                <a:solidFill>
                  <a:srgbClr val="1E293B">
                    <a:alpha val="100000"/>
                  </a:srgbClr>
                </a:solidFill>
                <a:latin typeface="Calibri"/>
              </a:rPr>
              <a:t><![CDATA[Primary indication — irreparable rotator cuff tear + glenohumeral arthritis; pseudoparal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ssive irreparable rotator cuff tear (no arthritis)]]></a:t>
            </a:r>
            <a:br/>
            <a:r>
              <a:rPr lang="en-US" strike="noStrike" sz="1400" spc="0" u="none" cap="none">
                <a:solidFill>
                  <a:srgbClr val="1E293B">
                    <a:alpha val="100000"/>
                  </a:srgbClr>
                </a:solidFill>
                <a:latin typeface="Calibri"/>
              </a:rPr>
              <a:t><![CDATA[Pseudoparalysis without arthritis; failed cuff repair; RSA provides reliable elevation in patients aged >65]]></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ute proximal humerus fracture]]></a:t>
            </a:r>
            <a:br/>
            <a:r>
              <a:rPr lang="en-US" strike="noStrike" sz="1400" spc="0" u="none" cap="none">
                <a:solidFill>
                  <a:srgbClr val="1E293B">
                    <a:alpha val="100000"/>
                  </a:srgbClr>
                </a:solidFill>
                <a:latin typeface="Calibri"/>
              </a:rPr>
              <a:t><![CDATA[3- and 4-part fractures in elderly (>70–75); avoids tuberosity healing failure that plagues HA; increasing use over HA]]>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iled previous shoulder arthroplasty]]></a:t>
            </a:r>
            <a:br/>
            <a:r>
              <a:rPr lang="en-US" strike="noStrike" sz="1400" spc="0" u="none" cap="none">
                <a:solidFill>
                  <a:srgbClr val="1E293B">
                    <a:alpha val="100000"/>
                  </a:srgbClr>
                </a:solidFill>
                <a:latin typeface="Calibri"/>
              </a:rPr>
              <a:t><![CDATA[Most revisions from anatomical TSA (glenoid loosening, instability, cuff failure) convert to RS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lammatory arthritis with cuff deficiency]]></a:t>
            </a:r>
            <a:br/>
            <a:r>
              <a:rPr lang="en-US" strike="noStrike" sz="1400" spc="0" u="none" cap="none">
                <a:solidFill>
                  <a:srgbClr val="1E293B">
                    <a:alpha val="100000"/>
                  </a:srgbClr>
                </a:solidFill>
                <a:latin typeface="Calibri"/>
              </a:rPr>
              <a:t><![CDATA[RA with rotator cuff involvement; assess bone quality; cement fixation often requi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umour reconstruction]]></a:t>
            </a:r>
            <a:br/>
            <a:r>
              <a:rPr lang="en-US" strike="noStrike" sz="1400" spc="0" u="none" cap="none">
                <a:solidFill>
                  <a:srgbClr val="1E293B">
                    <a:alpha val="100000"/>
                  </a:srgbClr>
                </a:solidFill>
                <a:latin typeface="Calibri"/>
              </a:rPr>
              <a:t><![CDATA[After proximal humeral tumour resection; maintains shoulder stability without rotator cuf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everse Shoulder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lenohumeral OA + massive cuff tear]]></a:t>
            </a:r>
            <a:br/>
            <a:r>
              <a:rPr lang="en-US" strike="noStrike" sz="1400" spc="0" u="none" cap="none">
                <a:solidFill>
                  <a:srgbClr val="1E293B">
                    <a:alpha val="100000"/>
                  </a:srgbClr>
                </a:solidFill>
                <a:latin typeface="Calibri"/>
              </a:rPr>
              <a:t><![CDATA[Do NOT perform anatomical TSA; RSA indicated when cuff cannot be reliably repaired or augmen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seudoparalysis: inability to actively elevate the arm beyond 90° despite passive range of motion being preserved — indicates functional loss of the rotator cuff (particularly supraspinatus and infraspinatus); RSA reliably restores active elevation through deltoid recruitment in pseudoparaly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2">
  <a:themeElements>
    <a:clrScheme name="Theme6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2026-03-17T00:17:39Z</dcterms:created>
  <dcterms:modified xsi:type="dcterms:W3CDTF">2026-03-17T00:17:39Z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