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91702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alter–Harris Classification — Physeal (Growth Plate) Injuri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TE — Through Everything (metaphysis + physis + epiphysis)]]></a:t>
            </a:r>
            <a:br/>
            <a:r>
              <a:rPr lang="en-US" strike="noStrike" sz="1400" spc="0" u="none" cap="none">
                <a:solidFill>
                  <a:srgbClr val="1E293B">
                    <a:alpha val="100000"/>
                  </a:srgbClr>
                </a:solidFill>
                <a:latin typeface="Calibri"/>
              </a:rPr>
              <a:t><![CDATA[The fracture passes through ALL THREE zones — METAPHYSIS + PHYSIS + EPIPHYSIS; the fracture line is vertical (splits the entire proximal end of the bone from top to bottom, crossing all layers); the fracture is INTRA-ARTICULAR; creates two fragments — one with the articular surface of the epiphysis + the physis + the metaphysis; the classical example is the lateral condyle fracture of the humerus in children]]></a:t>
            </a:r>
            <a:br/>
            <a:r>
              <a:rPr lang="en-US" strike="noStrike" sz="1400" spc="0" u="none" cap="none">
                <a:solidFill>
                  <a:srgbClr val="1E293B">
                    <a:alpha val="100000"/>
                  </a:srgbClr>
                </a:solidFill>
                <a:latin typeface="Calibri"/>
              </a:rPr>
              <a:t><![CDATA[The fracture line CROSSES the entire physis — the germinal zone is directly disrupted by the fracture; physeal bar formation is common if the fracture is not anatomically reduced (the metaphyseal and epiphyseal portions heal with bony bridging across the fractured physis)]]></a:t>
            </a:r>
            <a:br/>
            <a:r>
              <a:rPr lang="en-US" strike="noStrike" sz="1400" spc="0" u="none" cap="none">
                <a:solidFill>
                  <a:srgbClr val="1E293B">
                    <a:alpha val="100000"/>
                  </a:srgbClr>
                </a:solidFill>
                <a:latin typeface="Calibri"/>
              </a:rPr>
              <a:t><![CDATA[HIGH — physeal bar formation is the most serious risk; if the metaphyseal and epiphyseal fragments heal with any step-off across the physis, bony bridging (a `physeal bar`) forms, causing growth arrest (partial or complete); angular deformity + shortening; ORIF is typically required; anatomical reduction is critical to prevent bar formation]]></a:t>
            </a:r>
            <a:br/>
            <a:r>
              <a:rPr lang="en-US" strike="noStrike" sz="1400" spc="0" u="none" cap="none">
                <a:solidFill>
                  <a:srgbClr val="1E293B">
                    <a:alpha val="100000"/>
                  </a:srgbClr>
                </a:solidFill>
                <a:latin typeface="Calibri"/>
              </a:rPr>
              <a:t><![CDATA[ORIF (open reduction + internal fixation) for displaced fractures; anatomical reduction of both the articular surface AND the physis; K-wires or screws as appropriate; fixation must not cross the remaining open physis (epiphyseal screws only, parallel to the joint); long-term follow-up for growth disturbance (12–18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a:t>
            </a:r>
            <a:br/>
            <a:r>
              <a:rPr lang="en-US" strike="noStrike" sz="1400" spc="0" u="none" cap="none">
                <a:solidFill>
                  <a:srgbClr val="1E293B">
                    <a:alpha val="100000"/>
                  </a:srgbClr>
                </a:solidFill>
                <a:latin typeface="Calibri"/>
              </a:rPr>
              <a:t><![CDATA[R — Rammed (Crush injury to the physis)]]></a:t>
            </a:r>
            <a:br/>
            <a:r>
              <a:rPr lang="en-US" strike="noStrike" sz="1400" spc="0" u="none" cap="none">
                <a:solidFill>
                  <a:srgbClr val="1E293B">
                    <a:alpha val="100000"/>
                  </a:srgbClr>
                </a:solidFill>
                <a:latin typeface="Calibri"/>
              </a:rPr>
              <a:t><![CDATA[An axial COMPRESSION injury that crushes the physis without creating a discrete fracture line; the growth plate cells are destroyed by compressive force; there is NO displacement and NO visible fracture on plain X-ray; the diagnosis is typically made RETROSPECTIVELY when growth arrest is detected weeks to months after the injury]]></a:t>
            </a:r>
            <a:br/>
            <a:r>
              <a:rPr lang="en-US" strike="noStrike" sz="1400" spc="0" u="none" cap="none">
                <a:solidFill>
                  <a:srgbClr val="1E293B">
                    <a:alpha val="100000"/>
                  </a:srgbClr>
                </a:solidFill>
                <a:latin typeface="Calibri"/>
              </a:rPr>
              <a:t><![CDATA[The germinal cells are directly CRUSHED by the compressive force; widespread physeal cell death; the worst biological scenario for growth]]></a:t>
            </a:r>
            <a:br/>
            <a:r>
              <a:rPr lang="en-US" strike="noStrike" sz="1400" spc="0" u="none" cap="none">
                <a:solidFill>
                  <a:srgbClr val="1E293B">
                    <a:alpha val="100000"/>
                  </a:srgbClr>
                </a:solidFill>
                <a:latin typeface="Calibri"/>
              </a:rPr>
              <a:t><![CDATA[VERY HIGH — physeal arrest (complete or partial) is expected; the diagnosis is retrospective (made when growth arrest is seen on serial X-rays); Harris growth arrest lines (dense metaphyseal bands) may appear after any physeal insult and indicate growth arrest followed by resumption; MRI can sometimes show early physeal oedema]]></a:t>
            </a:r>
            <a:br/>
            <a:r>
              <a:rPr lang="en-US" strike="noStrike" sz="1400" spc="0" u="none" cap="none">
                <a:solidFill>
                  <a:srgbClr val="1E293B">
                    <a:alpha val="100000"/>
                  </a:srgbClr>
                </a:solidFill>
                <a:latin typeface="Calibri"/>
              </a:rPr>
              <a:t><![CDATA[No acute treatment possible (fracture not visible at the time); long-term observation; if partial physeal bar forms → bar resection + fat graft interposition (Langenskiöld) if <50% bar involvement and adequate growth remaining; corrective osteotomy for angular deformity; epiphysiodesis of the contralateral limb for L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pplication — Common Examples by Type]]></a:t>
            </a:r>
            <a:br/>
            <a:br/>
            <a:br/>
            <a:br/>
            <a:br/>
            <a:r>
              <a:rPr lang="en-US" strike="noStrike" sz="1400" spc="0" u="none" cap="none">
                <a:solidFill>
                  <a:srgbClr val="1E293B">
                    <a:alpha val="100000"/>
                  </a:srgbClr>
                </a:solidFill>
                <a:latin typeface="Calibri"/>
              </a:rPr>
              <a:t><![CDATA[Salter-Harris Type]]></a:t>
            </a:r>
            <a:br/>
            <a:r>
              <a:rPr lang="en-US" strike="noStrike" sz="1400" spc="0" u="none" cap="none">
                <a:solidFill>
                  <a:srgbClr val="1E293B">
                    <a:alpha val="100000"/>
                  </a:srgbClr>
                </a:solidFill>
                <a:latin typeface="Calibri"/>
              </a:rPr>
              <a:t><![CDATA[Clinical Example]]></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SUFE (Slipped Upper Femoral Epiphysis) — the epiphysis slips through the physis; distal radial physeal injury in a young child (may look like a sprained wrist); medial clavicle physeal separation]]></a:t>
            </a:r>
            <a:br/>
            <a:r>
              <a:rPr lang="en-US" strike="noStrike" sz="1400" spc="0" u="none" cap="none">
                <a:solidFill>
                  <a:srgbClr val="1E293B">
                    <a:alpha val="100000"/>
                  </a:srgbClr>
                </a:solidFill>
                <a:latin typeface="Calibri"/>
              </a:rPr>
              <a:t><![CDATA[X-ray may be normal (only physeal widening); diagnose clinically — tenderness directly over the physis; treat as physeal fracture even if X-ray normal; SUFE has additional AVN risk due to intracapsular 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Distal radius physeal fracture — the most common Type II site; distal fibula physeal fracture; metacarpal physeal fractures; Thurston-Holland fragment is the hallmark]]></a:t>
            </a:r>
            <a:br/>
            <a:r>
              <a:rPr lang="en-US" strike="noStrike" sz="1400" spc="0" u="none" cap="none">
                <a:solidFill>
                  <a:srgbClr val="1E293B">
                    <a:alpha val="100000"/>
                  </a:srgbClr>
                </a:solidFill>
                <a:latin typeface="Calibri"/>
              </a:rPr>
              <a:t><![CDATA[Most common physeal fracture type (75%); Thurston-Holland fragment on the compression side; excellent prognosis; closed reduction + cast for mos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Tillaux fracture (anterolateral distal tibial epiphysis) — a transitional fracture; Salter-Harris III of the distal femur; proximal tibial SH-III]]></a:t>
            </a:r>
            <a:br/>
            <a:r>
              <a:rPr lang="en-US" strike="noStrike" sz="1400" spc="0" u="none" cap="none">
                <a:solidFill>
                  <a:srgbClr val="1E293B">
                    <a:alpha val="100000"/>
                  </a:srgbClr>
                </a:solidFill>
                <a:latin typeface="Calibri"/>
              </a:rPr>
              <a:t><![CDATA[Intra-articular — articular reduction is the priority; CT assesses articular displacement; >2 mm step-off = ORIF; transitional fractures are specific SH-III variants in adolescents (see Tillaux article)]]>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Lateral condyle fracture of the humerus (the MOST IMPORTANT Type IV example); triplane fracture (distal tibia — see article 158); Salter-Harris IV of the distal femur]]></a:t>
            </a:r>
            <a:br/>
            <a:r>
              <a:rPr lang="en-US" strike="noStrike" sz="1400" spc="0" u="none" cap="none">
                <a:solidFill>
                  <a:srgbClr val="1E293B">
                    <a:alpha val="100000"/>
                  </a:srgbClr>
                </a:solidFill>
                <a:latin typeface="Calibri"/>
              </a:rPr>
              <a:t><![CDATA[Lateral condyle fracture = Type IV; fragment largely cartilaginous; high physeal bar risk; ORIF mandatory for displaced fractures; non-union + cubitus valgus + tardy UNP = classical complications of missed/inadequately treated lateral condyl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a:t>
            </a:r>
            <a:br/>
            <a:r>
              <a:rPr lang="en-US" strike="noStrike" sz="1400" spc="0" u="none" cap="none">
                <a:solidFill>
                  <a:srgbClr val="1E293B">
                    <a:alpha val="100000"/>
                  </a:srgbClr>
                </a:solidFill>
                <a:latin typeface="Calibri"/>
              </a:rPr>
              <a:t><![CDATA[Axial loading injury of the distal radius (not a complete fracture — the child presents with wrist pain after a FOOSH, X-ray is normal, but growth arrest develops over the following months); distal tibial physis crush from prolonged traction or compartment syndrome]]></a:t>
            </a:r>
            <a:br/>
            <a:r>
              <a:rPr lang="en-US" strike="noStrike" sz="1400" spc="0" u="none" cap="none">
                <a:solidFill>
                  <a:srgbClr val="1E293B">
                    <a:alpha val="100000"/>
                  </a:srgbClr>
                </a:solidFill>
                <a:latin typeface="Calibri"/>
              </a:rPr>
              <a:t><![CDATA[Diagnosis is RETROSPECTIVE; normal X-ray at the time of injury; growth arrest recognised on serial follow-up X-rays; Harris lines may appear; MRI is the most sensitive early investigation; counsel family about growth arrest risk at the time of any physeal injury in a chi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SALTR mnemonic: Type I = Straight (through physis only); Type II = Above (physis + metaphysis — Thurston-Holland fragment — MOST COMMON 75%); Type III = Lower (physis + epiphysis — intra-articular); Type IV = Through Everything (metaphysis + physis + epiphysis — intra-articular — ORIF, bar risk); Type V = Rammed/crushed (normal X-ray, worst prognosis, retrospective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alter RB, Harris WR. Injuries involving the epiphyseal plate. J Bone Joint Surg Am. 1963;45(3):587–622.]]></a:t>
            </a:r>
            <a:br/>
            <a:r>
              <a:rPr lang="en-US" strike="noStrike" sz="1200" spc="0" u="none" cap="none">
                <a:solidFill>
                  <a:srgbClr val="1E293B">
                    <a:alpha val="100000"/>
                  </a:srgbClr>
                </a:solidFill>
                <a:latin typeface="Calibri"/>
              </a:rPr>
              <a:t><![CDATA[Peterson HA. Physeal fractures. J Pediatr Orthop. 1994.]]></a:t>
            </a:r>
            <a:br/>
            <a:r>
              <a:rPr lang="en-US" strike="noStrike" sz="1200" spc="0" u="none" cap="none">
                <a:solidFill>
                  <a:srgbClr val="1E293B">
                    <a:alpha val="100000"/>
                  </a:srgbClr>
                </a:solidFill>
                <a:latin typeface="Calibri"/>
              </a:rPr>
              <a:t><![CDATA[Langenskiöld A. Surgical treatment of partial closure of the growth plate. J Pediatr Orthop. 1981.]]></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Russo F et al. Physeal injuries of the distal radius in children. Clin Orthop Relat Res. 2014.]]></a:t>
            </a:r>
            <a:br/>
            <a:r>
              <a:rPr lang="en-US" strike="noStrike" sz="1200" spc="0" u="none" cap="none">
                <a:solidFill>
                  <a:srgbClr val="1E293B">
                    <a:alpha val="100000"/>
                  </a:srgbClr>
                </a:solidFill>
                <a:latin typeface="Calibri"/>
              </a:rPr>
              <a:t><![CDATA[Cepela DJ et al. Classifications in brief — Salter-Harris classification of pediatric physeal fractures. Clin Orthop Relat Res. 201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alter-Harris Classification; Physeal Fractures; Growth Arrest; Physeal B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 I: Through physis only (slip) — good prognosis; often in younger children. Type II: Through physis and metaphysis (Thurston–Holland fragment) — most common; good prognosis. Type III: Through physis and epiphysis into joint — needs anatomic reduction (articular). Type IV: Through metaphysis, physis, and epiphysis — high risk of growth arrest; ORIF often required. Type V: Crush injury to physis — rare, poor prognosis; often diagnosed retrospectively by growth arrest. Extended: Rang VI–IX (periosteal injury, perichondrial ring, etc.) are occasionally referenced for complete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alter–Harris Classification — Physeal (Growth Plate) Injuri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Historical Context]]></a:t>
            </a:r>
            <a:br/>
            <a:br/>
            <a:r>
              <a:rPr lang="en-US" strike="noStrike" sz="1400" spc="0" u="none" cap="none">
                <a:solidFill>
                  <a:srgbClr val="1E293B">
                    <a:alpha val="100000"/>
                  </a:srgbClr>
                </a:solidFill>
                <a:latin typeface="Calibri"/>
              </a:rPr>
              <a:t><![CDATA[The Salter-Harris (SH) classification of physeal (growth plate) fractures is the most universally used and clinically important classification system in paediatric orthopaedics. Introduced by Robert Salter and W. Robert Harris in 1963, it describes five types of physeal injury based on the relationship of the fracture line to the physis (growth plate), the epiphysis, and the metaphysis. The classification directly predicts the risk of growth disturbance, guides surgical decision-making (whether to reduce, how to fix, and how to follow up), and communicates fracture severity between clinicians. A dedicated article on growth plate zones and biology is provided separately (see Epiphyseal Growth Plate — Zones & Regulation, Article 165); this article focuses on the classification system, clinical application, and the fracture-specific implications of each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hyseal fracture problem: the growth plate is both the source of longitudinal bone growth and the weakest region of the growing skeleton; it is weaker than the adjacent ligaments and tendons — forces that would cause a ligament sprain in an adult cause a physeal fracture in a child; this means that an `ankle sprain` in a growing child must be assessed clinically for physeal tenderness (not just ligament tenderness) and treated accordingly; physeal fractures account for approximately 15–30% of all paediatric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key principle — germinal cell preservation: the potential for growth disturbance after a physeal fracture depends entirely on whether the germinal cells (the stem cells of the growth plate, located in the reserve and proliferative zones of the physis) are damaged; if the fracture propagates through the zone of hypertrophy or the zone of provisional calcification (below the germinal cells), the germinal cells remain with the epiphysis and bone growth is typically preserved; if the fracture passes through the germinal zone itself (or crushes the physis), growth disturbance is likely; Salter-Harris Types I and II preserve the germinal cells on the epiphyseal side → better prognosis; Types III and IV pass through the epiphysis and may damage germinal cells → worse prognosis; Type V crushes the germinal cells → worst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lter-Harris Classification — Full Descrip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ALTR Mnemonic]]></a:t>
            </a:r>
            <a:br/>
            <a:r>
              <a:rPr lang="en-US" strike="noStrike" sz="1400" spc="0" u="none" cap="none">
                <a:solidFill>
                  <a:srgbClr val="1E293B">
                    <a:alpha val="100000"/>
                  </a:srgbClr>
                </a:solidFill>
                <a:latin typeface="Calibri"/>
              </a:rPr>
              <a:t><![CDATA[Fracture Pattern]]></a:t>
            </a:r>
            <a:br/>
            <a:r>
              <a:rPr lang="en-US" strike="noStrike" sz="1400" spc="0" u="none" cap="none">
                <a:solidFill>
                  <a:srgbClr val="1E293B">
                    <a:alpha val="100000"/>
                  </a:srgbClr>
                </a:solidFill>
                <a:latin typeface="Calibri"/>
              </a:rPr>
              <a:t><![CDATA[Germinal Cell Status]]></a:t>
            </a:r>
            <a:br/>
            <a:r>
              <a:rPr lang="en-US" strike="noStrike" sz="1400" spc="0" u="none" cap="none">
                <a:solidFill>
                  <a:srgbClr val="1E293B">
                    <a:alpha val="100000"/>
                  </a:srgbClr>
                </a:solidFill>
                <a:latin typeface="Calibri"/>
              </a:rPr>
              <a:t><![CDATA[Growth Arrest Risk]]></a:t>
            </a:r>
            <a:br/>
            <a:r>
              <a:rPr lang="en-US" strike="noStrike" sz="1400" spc="0" u="none" cap="none">
                <a:solidFill>
                  <a:srgbClr val="1E293B">
                    <a:alpha val="100000"/>
                  </a:srgbClr>
                </a:solidFill>
                <a:latin typeface="Calibri"/>
              </a:rPr>
              <a:t><![CDATA[Treatment Princi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S — Straight (Slip) through the physis]]></a:t>
            </a:r>
            <a:br/>
            <a:r>
              <a:rPr lang="en-US" strike="noStrike" sz="1400" spc="0" u="none" cap="none">
                <a:solidFill>
                  <a:srgbClr val="1E293B">
                    <a:alpha val="100000"/>
                  </a:srgbClr>
                </a:solidFill>
                <a:latin typeface="Calibri"/>
              </a:rPr>
              <a:t><![CDATA[The fracture passes entirely through the physis — the growth plate is the fracture plane; the epiphysis separates from the metaphysis at the level of the zone of hypertrophy/ZPC (the weakest zone); NO metaphyseal fragment; NO epiphyseal fragment; the fracture involves the physis alone; if undisplaced, the X-ray may appear NORMAL (only widening of the physeal gap may be seen)]]></a:t>
            </a:r>
            <a:br/>
            <a:r>
              <a:rPr lang="en-US" strike="noStrike" sz="1400" spc="0" u="none" cap="none">
                <a:solidFill>
                  <a:srgbClr val="1E293B">
                    <a:alpha val="100000"/>
                  </a:srgbClr>
                </a:solidFill>
                <a:latin typeface="Calibri"/>
              </a:rPr>
              <a:t><![CDATA[Germinal cells remain with the epiphysis (above the fracture line) — INTACT; the fracture plane is below the germinal zone]]></a:t>
            </a:r>
            <a:br/>
            <a:r>
              <a:rPr lang="en-US" strike="noStrike" sz="1400" spc="0" u="none" cap="none">
                <a:solidFill>
                  <a:srgbClr val="1E293B">
                    <a:alpha val="100000"/>
                  </a:srgbClr>
                </a:solidFill>
                <a:latin typeface="Calibri"/>
              </a:rPr>
              <a:t><![CDATA[LOW — germinal cells preserved; excellent healing potential; growth arrest is uncommon unless the blood supply to the epiphysis is disrupted (e.g., Type I SUFE carries AVN risk despite being Type I because the proximal femoral physis is intracapsular)]]></a:t>
            </a:r>
            <a:br/>
            <a:r>
              <a:rPr lang="en-US" strike="noStrike" sz="1400" spc="0" u="none" cap="none">
                <a:solidFill>
                  <a:srgbClr val="1E293B">
                    <a:alpha val="100000"/>
                  </a:srgbClr>
                </a:solidFill>
                <a:latin typeface="Calibri"/>
              </a:rPr>
              <a:t><![CDATA[Closed reduction if displaced; above-elbow or above-knee cast as appropriate; avoid repeated manipulations (each attempt risks further physeal damage); K-wire fixation if unstable or if repeated reductions are required; follow-up X-rays at 3–4 months to detect occult growth arr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A — Above the physis (metaphyseal fragment)]]></a:t>
            </a:r>
            <a:br/>
            <a:r>
              <a:rPr lang="en-US" strike="noStrike" sz="1400" spc="0" u="none" cap="none">
                <a:solidFill>
                  <a:srgbClr val="1E293B">
                    <a:alpha val="100000"/>
                  </a:srgbClr>
                </a:solidFill>
                <a:latin typeface="Calibri"/>
              </a:rPr>
              <a:t><![CDATA[The fracture passes through the physis AND exits through the METAPHYSIS; a triangular metaphyseal fragment (the Thurston-Holland fragment) remains attached to the epiphysis (it is on the compression side of the fracture); the fracture line travels through the zone of hypertrophy/ZPC and then `exits` through the adjacent metaphyseal cortex; this is the MOST COMMON physeal fracture (~75% of all Salter-Harris injuries); the metaphyseal fragment is pathognomonic of Type II]]></a:t>
            </a:r>
            <a:br/>
            <a:r>
              <a:rPr lang="en-US" strike="noStrike" sz="1400" spc="0" u="none" cap="none">
                <a:solidFill>
                  <a:srgbClr val="1E293B">
                    <a:alpha val="100000"/>
                  </a:srgbClr>
                </a:solidFill>
                <a:latin typeface="Calibri"/>
              </a:rPr>
              <a:t><![CDATA[Germinal cells remain with the epiphysis (and the attached Thurston-Holland fragment) — INTACT; fracture plane is below the germinal zone]]></a:t>
            </a:r>
            <a:br/>
            <a:r>
              <a:rPr lang="en-US" strike="noStrike" sz="1400" spc="0" u="none" cap="none">
                <a:solidFill>
                  <a:srgbClr val="1E293B">
                    <a:alpha val="100000"/>
                  </a:srgbClr>
                </a:solidFill>
                <a:latin typeface="Calibri"/>
              </a:rPr>
              <a:t><![CDATA[LOW — germinal cells preserved; most Type II injuries heal without growth disturbance; the metaphyseal fragment may make reduction more stable; the most favourable intra-articular physeal fracture variant]]></a:t>
            </a:r>
            <a:br/>
            <a:r>
              <a:rPr lang="en-US" strike="noStrike" sz="1400" spc="0" u="none" cap="none">
                <a:solidFill>
                  <a:srgbClr val="1E293B">
                    <a:alpha val="100000"/>
                  </a:srgbClr>
                </a:solidFill>
                <a:latin typeface="Calibri"/>
              </a:rPr>
              <a:t><![CDATA[Closed reduction for displaced fractures; cast immobilisation; the metaphyseal fragment provides a bony lever for reduction and a stable hinge; must achieve anatomical or near-anatomical reduction (particularly when the physis involves a weight-bearing joint); percutaneous K-wires if unstable; follow-up at 4–6 weeks then 3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L — Lower (through the epiphysis, intra-articular)]]></a:t>
            </a:r>
            <a:br/>
            <a:r>
              <a:rPr lang="en-US" strike="noStrike" sz="1400" spc="0" u="none" cap="none">
                <a:solidFill>
                  <a:srgbClr val="1E293B">
                    <a:alpha val="100000"/>
                  </a:srgbClr>
                </a:solidFill>
                <a:latin typeface="Calibri"/>
              </a:rPr>
              <a:t><![CDATA[The fracture passes through the PHYSIS and then vertically through the EPIPHYSIS into the joint; the fracture exits through the articular surface, creating an intra-articular fragment of epiphysis + attached physis; the fracture divides the epiphysis into two parts — the unfixed fragment (which may displace) and the attached fragment; the fracture line is: vertical through the epiphysis (articular surface to physis) + horizontal through the physis]]></a:t>
            </a:r>
            <a:br/>
            <a:r>
              <a:rPr lang="en-US" strike="noStrike" sz="1400" spc="0" u="none" cap="none">
                <a:solidFill>
                  <a:srgbClr val="1E293B">
                    <a:alpha val="100000"/>
                  </a:srgbClr>
                </a:solidFill>
                <a:latin typeface="Calibri"/>
              </a:rPr>
              <a:t><![CDATA[The germinal cells in the FRACTURED portion of the epiphysis may be damaged if the fracture line passes through them; the other portion of the epiphysis remains intact; the articular surface is disrupted]]></a:t>
            </a:r>
            <a:br/>
            <a:r>
              <a:rPr lang="en-US" strike="noStrike" sz="1400" spc="0" u="none" cap="none">
                <a:solidFill>
                  <a:srgbClr val="1E293B">
                    <a:alpha val="100000"/>
                  </a:srgbClr>
                </a:solidFill>
                <a:latin typeface="Calibri"/>
              </a:rPr>
              <a:t><![CDATA[MODERATE — growth arrest depends on the extent of physeal damage in the fractured portion; the articular step-off is also a risk for post-traumatic arthritis; the Tillaux fracture (distal tibia) is a Type III example]]></a:t>
            </a:r>
            <a:br/>
            <a:r>
              <a:rPr lang="en-US" strike="noStrike" sz="1400" spc="0" u="none" cap="none">
                <a:solidFill>
                  <a:srgbClr val="1E293B">
                    <a:alpha val="100000"/>
                  </a:srgbClr>
                </a:solidFill>
                <a:latin typeface="Calibri"/>
              </a:rPr>
              <a:t><![CDATA[Anatomical reduction of the articular surface is mandatory (<2 mm step-off); ORIF if closed reduction fails or if articular step-off >2 mm; fixation must AVOID crossing the remaining open physis (use horizontal screws in the epiphysis); follow-up for growth disturbance; the articular surface takes priority in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5">
  <a:themeElements>
    <a:clrScheme name="Theme5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2026-05-04T13:19:15Z</dcterms:created>
  <dcterms:modified xsi:type="dcterms:W3CDTF">2026-05-04T13:19:15Z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