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43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FE — Loder Classification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p Grade Classification]]></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Grade / Category]]></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anagement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thwick method (% slip)]]></a:t>
            </a:r>
            <a:br/>
            <a:r>
              <a:rPr lang="en-US" strike="noStrike" sz="1400" spc="0" u="none" cap="none">
                <a:solidFill>
                  <a:srgbClr val="1E293B">
                    <a:alpha val="100000"/>
                  </a:srgbClr>
                </a:solidFill>
                <a:latin typeface="Calibri"/>
              </a:rPr>
              <a:t><![CDATA[Grade I (mild)]]></a:t>
            </a:r>
            <a:br/>
            <a:r>
              <a:rPr lang="en-US" strike="noStrike" sz="1400" spc="0" u="none" cap="none">
                <a:solidFill>
                  <a:srgbClr val="1E293B">
                    <a:alpha val="100000"/>
                  </a:srgbClr>
                </a:solidFill>
                <a:latin typeface="Calibri"/>
              </a:rPr>
              <a:t><![CDATA[<33% displacement of the epiphysis on the femoral neck (metaphysis)]]></a:t>
            </a:r>
            <a:br/>
            <a:r>
              <a:rPr lang="en-US" strike="noStrike" sz="1400" spc="0" u="none" cap="none">
                <a:solidFill>
                  <a:srgbClr val="1E293B">
                    <a:alpha val="100000"/>
                  </a:srgbClr>
                </a:solidFill>
                <a:latin typeface="Calibri"/>
              </a:rPr>
              <a:t><![CDATA[In situ fixation with 1 cannulated screw; excellent prognosis with appropriat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moderate)]]></a:t>
            </a:r>
            <a:br/>
            <a:r>
              <a:rPr lang="en-US" strike="noStrike" sz="1400" spc="0" u="none" cap="none">
                <a:solidFill>
                  <a:srgbClr val="1E293B">
                    <a:alpha val="100000"/>
                  </a:srgbClr>
                </a:solidFill>
                <a:latin typeface="Calibri"/>
              </a:rPr>
              <a:t><![CDATA[33–50% displacement]]></a:t>
            </a:r>
            <a:br/>
            <a:r>
              <a:rPr lang="en-US" strike="noStrike" sz="1400" spc="0" u="none" cap="none">
                <a:solidFill>
                  <a:srgbClr val="1E293B">
                    <a:alpha val="100000"/>
                  </a:srgbClr>
                </a:solidFill>
                <a:latin typeface="Calibri"/>
              </a:rPr>
              <a:t><![CDATA[In situ fixation (stable); prognosis good; some risk of FAI if not remodelled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severe)]]></a:t>
            </a:r>
            <a:br/>
            <a:r>
              <a:rPr lang="en-US" strike="noStrike" sz="1400" spc="0" u="none" cap="none">
                <a:solidFill>
                  <a:srgbClr val="1E293B">
                    <a:alpha val="100000"/>
                  </a:srgbClr>
                </a:solidFill>
                <a:latin typeface="Calibri"/>
              </a:rPr>
              <a:t><![CDATA[>50% displacement; femoral neck completely uncovered by epiphysis]]></a:t>
            </a:r>
            <a:br/>
            <a:r>
              <a:rPr lang="en-US" strike="noStrike" sz="1400" spc="0" u="none" cap="none">
                <a:solidFill>
                  <a:srgbClr val="1E293B">
                    <a:alpha val="100000"/>
                  </a:srgbClr>
                </a:solidFill>
                <a:latin typeface="Calibri"/>
              </a:rPr>
              <a:t><![CDATA[In situ fixation if stable; controversial whether osteotomy (subcapital, base-neck, or intertrochanteric) should be performed to correct deformity; significant risk of FAI and early OA without deformity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l classification]]></a:t>
            </a:r>
            <a:br/>
            <a:r>
              <a:rPr lang="en-US" strike="noStrike" sz="1400" spc="0" u="none" cap="none">
                <a:solidFill>
                  <a:srgbClr val="1E293B">
                    <a:alpha val="100000"/>
                  </a:srgbClr>
                </a:solidFill>
                <a:latin typeface="Calibri"/>
              </a:rPr>
              <a:t><![CDATA[Acute]]></a:t>
            </a:r>
            <a:br/>
            <a:r>
              <a:rPr lang="en-US" strike="noStrike" sz="1400" spc="0" u="none" cap="none">
                <a:solidFill>
                  <a:srgbClr val="1E293B">
                    <a:alpha val="100000"/>
                  </a:srgbClr>
                </a:solidFill>
                <a:latin typeface="Calibri"/>
              </a:rPr>
              <a:t><![CDATA[Symptoms <3 weeks; no evidence of chronic slip on X-ray (no callus, no metaphyseal remodelling)]]></a:t>
            </a:r>
            <a:br/>
            <a:r>
              <a:rPr lang="en-US" strike="noStrike" sz="1400" spc="0" u="none" cap="none">
                <a:solidFill>
                  <a:srgbClr val="1E293B">
                    <a:alpha val="100000"/>
                  </a:srgbClr>
                </a:solidFill>
                <a:latin typeface="Calibri"/>
              </a:rPr>
              <a:t><![CDATA[May be stable or unstable; unstable acute slips are true orthopaedic emerg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 acute-on-chronic)]]></a:t>
            </a:r>
            <a:br/>
            <a:r>
              <a:rPr lang="en-US" strike="noStrike" sz="1400" spc="0" u="none" cap="none">
                <a:solidFill>
                  <a:srgbClr val="1E293B">
                    <a:alpha val="100000"/>
                  </a:srgbClr>
                </a:solidFill>
                <a:latin typeface="Calibri"/>
              </a:rPr>
              <a:t><![CDATA[Symptoms >3 weeks; radiological evidence of chronic remodelling (callus, posterior metaphyseal remodelling, epiphyseal remodelling); acute-on-chronic = chronic slip with acute exacerbation]]></a:t>
            </a:r>
            <a:br/>
            <a:r>
              <a:rPr lang="en-US" strike="noStrike" sz="1400" spc="0" u="none" cap="none">
                <a:solidFill>
                  <a:srgbClr val="1E293B">
                    <a:alpha val="100000"/>
                  </a:srgbClr>
                </a:solidFill>
                <a:latin typeface="Calibri"/>
              </a:rPr>
              <a:t><![CDATA[Usually stable; in situ fixation; the most common presentation (many patients present late after months of `groin or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maging]]></a:t>
            </a:r>
            <a:br/>
            <a:br/>
            <a:r>
              <a:rPr lang="en-US" strike="noStrike" sz="1400" spc="0" u="none" cap="none">
                <a:solidFill>
                  <a:srgbClr val="1E293B">
                    <a:alpha val="100000"/>
                  </a:srgbClr>
                </a:solidFill>
                <a:latin typeface="Calibri"/>
              </a:rPr>
              <a:t><![CDATA[Referred knee pain — the classic diagnostic pitfall: approximately 15–25% of SCFE patients present with knee pain rather than hip pain; the knee pain is referred from the obturator or anterior femoral cutaneous nerve distribution; a child with knee pain and no knee pathology on examination MUST have the hip examined and hip X-rays taken; failure to examine the hip in a child with knee pain is a recognised medicolegal error; always `look at the hip when the knee hurts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ehmann sign: the affected hip, when passively flexed, drifts into obligate external rotation; this is the pathognomonic clinical sign of SCFE — the posterior position of the femoral head (epiphysis) causes the femoral neck to abut the posterior acetabulum when flexion is attempted, forcing the hip into external rotation; the sign is strongly positive in moderate-to-severe SC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diagnosis: AP pelvis and frog-lateral or true lateral X-ray of the hip; key signs — (1) Klein`s line: on the AP view, a line drawn along the superior femoral neck (Klein`s line) should intersect the femoral head by at least 20%; in SCFE, Klein`s line passes above the epiphysis or intersects less than 20% — the epiphysis has slipped medially (posteriorly on lateral view); (2) `ice cream falling off a cone` appearance — the epiphysis (ice cream) has slipped off the femoral neck (cone); (3) `blanch sign of Steel` — a crescentic area of increased density in the metaphysis of the femoral neck on AP view, caused by overlapping bone of the slipped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most sensitive imaging modality for pre-slip (physeal stress reaction) and early SCFE not visible on plain X-ray; shows physeal widening, surrounding oedema, and subtle epiphyseal displacement before plain X-ray changes are apparent; indicated when clinical suspicion is high and X-rays are equivocal; also identifies AVN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In situ pinning — the standard treatment for stable SCFE (all grades): a single percutaneous cannulated screw is inserted in situ (without reduction) under fluoroscopic guidance; the screw is aimed toward the centre of the epiphysis (central third on AP and lateral views); the screw tip must be within 5 mm of the subchondral bone — the `5 mm rule`; the screw should NOT penetrate the articular cartilage (chondrolysis risk) and must cross the physis to achieve physeal closure; surgical technique — image intensifier in operating theatre; two fluoroscopic views confirm screw position; percutaneous stab incision; usually a single 7.3 mm or 8 mm cannulat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er RT et al. Acute slipped capital femoral epiphysis: the importance of physeal stability. J Bone Joint Surg Am. 1993;75(8):1134–1140.]]></a:t>
            </a:r>
            <a:br/>
            <a:r>
              <a:rPr lang="en-US" strike="noStrike" sz="1200" spc="0" u="none" cap="none">
                <a:solidFill>
                  <a:srgbClr val="1E293B">
                    <a:alpha val="100000"/>
                  </a:srgbClr>
                </a:solidFill>
                <a:latin typeface="Calibri"/>
              </a:rPr>
              <a:t><![CDATA[Southwick WO. Osteotomy through the lesser trochanter for slipped capital femoral epiphysis. J Bone Joint Surg Am. 1967.]]></a:t>
            </a:r>
            <a:br/>
            <a:r>
              <a:rPr lang="en-US" strike="noStrike" sz="1200" spc="0" u="none" cap="none">
                <a:solidFill>
                  <a:srgbClr val="1E293B">
                    <a:alpha val="100000"/>
                  </a:srgbClr>
                </a:solidFill>
                <a:latin typeface="Calibri"/>
              </a:rPr>
              <a:t><![CDATA[Loder RT. The demographics of slipped capital femoral epiphysis. Clin Orthop Relat Res. 1996.]]></a:t>
            </a:r>
            <a:br/>
            <a:r>
              <a:rPr lang="en-US" strike="noStrike" sz="1200" spc="0" u="none" cap="none">
                <a:solidFill>
                  <a:srgbClr val="1E293B">
                    <a:alpha val="100000"/>
                  </a:srgbClr>
                </a:solidFill>
                <a:latin typeface="Calibri"/>
              </a:rPr>
              <a:t><![CDATA[Ganz R et al. Surgical dislocation of the adult hip — a technique with full access to the femoral head and acetabulum without the risk of avascular necrosis. J Bone Joint Surg Br. 2001.]]></a:t>
            </a:r>
            <a:br/>
            <a:r>
              <a:rPr lang="en-US" strike="noStrike" sz="1200" spc="0" u="none" cap="none">
                <a:solidFill>
                  <a:srgbClr val="1E293B">
                    <a:alpha val="100000"/>
                  </a:srgbClr>
                </a:solidFill>
                <a:latin typeface="Calibri"/>
              </a:rPr>
              <a:t><![CDATA[Ziebarth K et al. High survivorship and little osteoarthritis at 10-year follow-up in SCFE patients treated with a modified Dunn osteotomy. Clin Orthop Relat Res. 2012.]]></a:t>
            </a:r>
            <a:br/>
            <a:r>
              <a:rPr lang="en-US" strike="noStrike" sz="1200" spc="0" u="none" cap="none">
                <a:solidFill>
                  <a:srgbClr val="1E293B">
                    <a:alpha val="100000"/>
                  </a:srgbClr>
                </a:solidFill>
                <a:latin typeface="Calibri"/>
              </a:rPr>
              <a:t><![CDATA[Klein A et al. Roentgenographic fea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er classification: **Stable** (able to walk, even with aids) vs **Unstable** (non‑ambulatory) — strongest predictor of AVN. Typical patient: obese adolescent (boys > girls), endocrine risk (hypothyroid, GH therapy). Imaging: AP pelvis and frog‑leg lateral; Klein’s line, Trethowan sign; quantify slip by **Southwick angle**. Treatment: **In‑situ single‑screw fixation** for stable slips; **urgent gentle reduction and pinning** for unstable slips in theater with minimal manipulation. Consider **contralateral prophylactic pinning** for high‑risk patients (younger, open triradiate, endocrine).]]>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FE — Loder Classification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lipped capital femoral epiphysis (SCFE) is the most common hip disorder in adolescents, characterised by displacement of the capital femoral epiphysis posteroinferiorly relative to the femoral neck through the hypertrophic zone of the proximal femoral physis. It is not a true fracture but a physeal stress failure — the epiphyseal plate in adolescence is weakened by the hormonal milieu of puberty and the increased mechanical loads of rapid body weight gain, predisposing it to failure. The femoral head (epiphysis) remains in the acetabulum while the femoral neck displaces anteriorly and superiorly relative to the head — which is counterintuitive but important: on clinical examination the limb is in external rotation and the hip is flexed into obligate external rotation (as the neck has moved anterior to the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0.8 per 100,000 adolescents; peak age 10–16 years (boys slightly later than girls — correlating with physeal closure); male:female 2.4:1; obesity is the most important risk factor — present in approximately 50–80% of cases; Black and Hispanic children have higher incidence; bilateral SCFE occurs in approximately 20–40% of cases (may be simultaneous or sequential); the contralateral hip should always be assessed and moni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lying endocrine associations: SCFE occurring outside the typical age range (prepubertal child <10 years, or an older adolescent >16 years), in an underweight patient, or in the absence of obesity should trigger an endocrine workup; associated conditions include hypothyroidism, hypogonadism, growth hormone excess (acromegaly), panhypopituitarism, renal osteodystrophy, and radiation-induced growth plate damage; in these `atypical` SCFE cases, the physeal failure is attributable to an underlying hormonal or metabolic abnormality rather than mechanical overload alone; endocrine workup: TFTs, LH, FSH, IGF-1, renal function panel]]>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ification]]></a:t>
            </a:r>
            <a:br/>
            <a:br/>
            <a:r>
              <a:rPr lang="en-US" strike="noStrike" sz="1400" spc="0" u="none" cap="none">
                <a:solidFill>
                  <a:srgbClr val="1E293B">
                    <a:alpha val="100000"/>
                  </a:srgbClr>
                </a:solidFill>
                <a:latin typeface="Calibri"/>
              </a:rPr>
              <a:t><![CDATA[The Loder classification (1993) classifies SCFE based on the ability of the patient to bear weight at the time of presentation. This simple clinical classification has powerful prognostic significance — specifically, it stratifies the risk of avascular necrosis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Patient can bear weight with or without crutches; ambulatory to some degree; onset is gradual over weeks to months; typically chronic or acute-on-chronic presentation]]></a:t>
            </a:r>
            <a:br/>
            <a:r>
              <a:rPr lang="en-US" strike="noStrike" sz="1400" spc="0" u="none" cap="none">
                <a:solidFill>
                  <a:srgbClr val="1E293B">
                    <a:alpha val="100000"/>
                  </a:srgbClr>
                </a:solidFill>
                <a:latin typeface="Calibri"/>
              </a:rPr>
              <a:t><![CDATA[<10% AVN risk with appropriate management (in situ pinning)]]></a:t>
            </a:r>
            <a:br/>
            <a:r>
              <a:rPr lang="en-US" strike="noStrike" sz="1400" spc="0" u="none" cap="none">
                <a:solidFill>
                  <a:srgbClr val="1E293B">
                    <a:alpha val="100000"/>
                  </a:srgbClr>
                </a:solidFill>
                <a:latin typeface="Calibri"/>
              </a:rPr>
              <a:t><![CDATA[In situ fixation is safe and effective; urgent (within 24–48 hours) but not emergency surgery; do NOT attempt reduction — reduction of a stable SCFE increases the risk of AVN dramatically; in situ pinning is the standard of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Patient cannot bear weight, even with crutches; onset is acute (within 3 weeks); typically represents acute slip or acute-on-chronic slip; significant displacement usually present; the physis is disrupted and the blood supply to the epiphysis may be compromised]]></a:t>
            </a:r>
            <a:br/>
            <a:r>
              <a:rPr lang="en-US" strike="noStrike" sz="1400" spc="0" u="none" cap="none">
                <a:solidFill>
                  <a:srgbClr val="1E293B">
                    <a:alpha val="100000"/>
                  </a:srgbClr>
                </a:solidFill>
                <a:latin typeface="Calibri"/>
              </a:rPr>
              <a:t><![CDATA[>47% AVN risk even with optimal management; some series report up to 60–70%]]></a:t>
            </a:r>
            <a:br/>
            <a:r>
              <a:rPr lang="en-US" strike="noStrike" sz="1400" spc="0" u="none" cap="none">
                <a:solidFill>
                  <a:srgbClr val="1E293B">
                    <a:alpha val="100000"/>
                  </a:srgbClr>
                </a:solidFill>
                <a:latin typeface="Calibri"/>
              </a:rPr>
              <a:t><![CDATA[Emergency surgery (within hours); joint aspiration (haemarthrosis decompression) may reduce intraarticular pressure and theoretically improve blood supply; gentle reduction followed by fixation is controversial but may improve AVN risk; some surgeons advocate capsular decompression (drilling or aspiration) at the time of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rule: DO NOT reduce a stable SCFE; forced reduction dramatically increases AVN risk (the remodelled blood supply around a chronic slip is disrupted by acute reduction); in situ fixation preserves the current anatomy and allows remodelling; the apparent deformity (obligate external rotation) corrects with growth and remodelling of the femoral neck; even moderate SCFE degrees (Grade II) are treated with in situ fixation rather than reduction in stabl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2026-05-01T17:54:59Z</dcterms:created>
  <dcterms:modified xsi:type="dcterms:W3CDTF">2026-05-01T17:54:59Z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