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38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oliosis — Cobb Angle & Surgical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 Cobb Angle]]></a:t>
            </a:r>
            <a:br/>
            <a:br/>
            <a:r>
              <a:rPr lang="en-US" strike="noStrike" sz="1400" spc="0" u="none" cap="none">
                <a:solidFill>
                  <a:srgbClr val="1E293B">
                    <a:alpha val="100000"/>
                  </a:srgbClr>
                </a:solidFill>
                <a:latin typeface="Calibri"/>
              </a:rPr>
              <a:t><![CDATA[Cobb angle measurement technique: on a standing PA radiograph of the spine, identify the upper end vertebra (the most tilted vertebra at the top of the curve — the end vertebra whose superior endplate is most tilted toward the concavity) and the lower end vertebra (the most tilted vertebra at the bottom of the curve — whose inferior endplate is most tilted toward the concavity); draw a line along the superior endplate of the upper end vertebra; draw a line along the inferior endplate of the lower end vertebra; the Cobb angle is the angle between these two lines (or between perpendiculars to these lines); reproducibility is moderate — intraobserver variability ±3–5°; a change of >5° is considered clinically significant on serial measurements]]>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sser sign: an important indicator of skeletal maturity used to guide treatment decisions; assesses ossification of the iliac apophysis from lateral (Grade 1 — 25% ossification) to medial (Grade 4 — 100% ossification) and fusion to the iliac crest (Grade 5 — complete fusion); Risser 0 = immature skeleton (physis open, high growth remaining, high curve progression risk); Risser 5 = mature skeleton (curve progression risk very low); the Risser sign is used to predict curve progression and determine when to stop 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turity markers: Tanner stage; Sanders hand-wrist maturity score (8-stage assessment of thumb metacarpal, phalangeal, and sesamoid ossification — more granular assessment of skeletal maturity than Risser); peak height velocity (PHV) — the period of maximum growth velocity is associated with the greatest risk of curve progression; PHV in girls approximately age 12, boys approximately age 14; growth remaining after the PHV decreases rapidly, as does curve progression risk; the `risser 0, Sanders Stage 2` patient (peak velocity phase) has the highest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nke classification (AIS): the most widely used classification for surgical planning in AIS; classifies curves into 6 main types based on curve location (thoracic, thoracolumbar, lumbar), which curves are structural vs compensatory (on side-bending films — a structural curve does not correct to <25° on side-bending), and the sagittal profile modifier (T, N, L for thoracic kyphosis); determines which levels need to be fused; guides selection of fusion levels and implant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 Progression Risk]]></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Higher Progression Risk]]></a:t>
            </a:r>
            <a:br/>
            <a:r>
              <a:rPr lang="en-US" strike="noStrike" sz="1400" spc="0" u="none" cap="none">
                <a:solidFill>
                  <a:srgbClr val="1E293B">
                    <a:alpha val="100000"/>
                  </a:srgbClr>
                </a:solidFill>
                <a:latin typeface="Calibri"/>
              </a:rPr>
              <a:t><![CDATA[Lower Progress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Risser 0–1 (immature); pre-menarche; Sanders Stage 2; high growth remaining]]></a:t>
            </a:r>
            <a:br/>
            <a:r>
              <a:rPr lang="en-US" strike="noStrike" sz="1400" spc="0" u="none" cap="none">
                <a:solidFill>
                  <a:srgbClr val="1E293B">
                    <a:alpha val="100000"/>
                  </a:srgbClr>
                </a:solidFill>
                <a:latin typeface="Calibri"/>
              </a:rPr>
              <a:t><![CDATA[Risser 4–5 (mature); post-menarche; minimal growth remai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a:t>
            </a:r>
            <a:br/>
            <a:r>
              <a:rPr lang="en-US" strike="noStrike" sz="1400" spc="0" u="none" cap="none">
                <a:solidFill>
                  <a:srgbClr val="1E293B">
                    <a:alpha val="100000"/>
                  </a:srgbClr>
                </a:solidFill>
                <a:latin typeface="Calibri"/>
              </a:rPr>
              <a:t><![CDATA[Female — 10× more likely to progress to surgery than males with the same curve]]></a:t>
            </a:r>
            <a:br/>
            <a:r>
              <a:rPr lang="en-US" strike="noStrike" sz="1400" spc="0" u="none" cap="none">
                <a:solidFill>
                  <a:srgbClr val="1E293B">
                    <a:alpha val="100000"/>
                  </a:srgbClr>
                </a:solidFill>
                <a:latin typeface="Calibri"/>
              </a:rPr>
              <a:t><![CDATA[Male — lower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magnitude]]></a:t>
            </a:r>
            <a:br/>
            <a:r>
              <a:rPr lang="en-US" strike="noStrike" sz="1400" spc="0" u="none" cap="none">
                <a:solidFill>
                  <a:srgbClr val="1E293B">
                    <a:alpha val="100000"/>
                  </a:srgbClr>
                </a:solidFill>
                <a:latin typeface="Calibri"/>
              </a:rPr>
              <a:t><![CDATA[Cobb >25° at presentation in a skeletally immature patient — high progression risk; curves >45° in the skeletally mature will continue to progress at approximately 1°/year in adulthood]]></a:t>
            </a:r>
            <a:br/>
            <a:r>
              <a:rPr lang="en-US" strike="noStrike" sz="1400" spc="0" u="none" cap="none">
                <a:solidFill>
                  <a:srgbClr val="1E293B">
                    <a:alpha val="100000"/>
                  </a:srgbClr>
                </a:solidFill>
                <a:latin typeface="Calibri"/>
              </a:rPr>
              <a:t><![CDATA[<25° in skeletally mature patient — gener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type / location]]></a:t>
            </a:r>
            <a:br/>
            <a:r>
              <a:rPr lang="en-US" strike="noStrike" sz="1400" spc="0" u="none" cap="none">
                <a:solidFill>
                  <a:srgbClr val="1E293B">
                    <a:alpha val="100000"/>
                  </a:srgbClr>
                </a:solidFill>
                <a:latin typeface="Calibri"/>
              </a:rPr>
              <a:t><![CDATA[Double curve patterns; thoracic curves; longer structural curves]]></a:t>
            </a:r>
            <a:br/>
            <a:r>
              <a:rPr lang="en-US" strike="noStrike" sz="1400" spc="0" u="none" cap="none">
                <a:solidFill>
                  <a:srgbClr val="1E293B">
                    <a:alpha val="100000"/>
                  </a:srgbClr>
                </a:solidFill>
                <a:latin typeface="Calibri"/>
              </a:rPr>
              <a:t><![CDATA[Lumbar curves; single minor thoracic cur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High apical vertebral rotation (Nash-Moe Grade II–III) at presentation]]></a:t>
            </a:r>
            <a:br/>
            <a:r>
              <a:rPr lang="en-US" strike="noStrike" sz="1400" spc="0" u="none" cap="none">
                <a:solidFill>
                  <a:srgbClr val="1E293B">
                    <a:alpha val="100000"/>
                  </a:srgbClr>
                </a:solidFill>
                <a:latin typeface="Calibri"/>
              </a:rPr>
              <a:t><![CDATA[Minim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term natural history of untreated AIS: the SRS/Weinstein Iowa natural history study showed that most patients with AIS have a satisfactory quality of life in adulthood; back pain prevalence is similar to the general population for thoracic curves; cosmetic concerns remain the primary issue; severe untreated thoracic curves (>100°) may cause cardiopulmonary compromise but this is uncommon in the modern era of earlier detection; thoracic curves >45° and lumbar curves >30° tend to progress in adulthood at approximately 1–2°/year; pulmonary function is significantly compromised only in curves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Cobb Angle (AIS)]]></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bb JR. Outline for the study of scoliosis. AAOS Instr Course Lect. 1948;5:261–275.]]></a:t>
            </a:r>
            <a:br/>
            <a:r>
              <a:rPr lang="en-US" strike="noStrike" sz="1200" spc="0" u="none" cap="none">
                <a:solidFill>
                  <a:srgbClr val="1E293B">
                    <a:alpha val="100000"/>
                  </a:srgbClr>
                </a:solidFill>
                <a:latin typeface="Calibri"/>
              </a:rPr>
              <a:t><![CDATA[Weinstein SL et al. Effects of bracing in adolescent idiopathic scoliosis. NEJM. 2013;369(16):1512–1521. (BRAIST Trial)]]></a:t>
            </a:r>
            <a:br/>
            <a:r>
              <a:rPr lang="en-US" strike="noStrike" sz="1200" spc="0" u="none" cap="none">
                <a:solidFill>
                  <a:srgbClr val="1E293B">
                    <a:alpha val="100000"/>
                  </a:srgbClr>
                </a:solidFill>
                <a:latin typeface="Calibri"/>
              </a:rPr>
              <a:t><![CDATA[Lenke LG et al. Adolescent idiopathic scoliosis — a new classification to determine extent of spinal arthrodesis. J Bone Joint Surg Am. 2001.]]></a:t>
            </a:r>
            <a:br/>
            <a:r>
              <a:rPr lang="en-US" strike="noStrike" sz="1200" spc="0" u="none" cap="none">
                <a:solidFill>
                  <a:srgbClr val="1E293B">
                    <a:alpha val="100000"/>
                  </a:srgbClr>
                </a:solidFill>
                <a:latin typeface="Calibri"/>
              </a:rPr>
              <a:t><![CDATA[Weinstein SL et al. Idiopathic scoliosis: long-term follow-up and prognosis in untreated patients. J Bone Joint Surg Am. 1981.]]></a:t>
            </a:r>
            <a:br/>
            <a:r>
              <a:rPr lang="en-US" strike="noStrike" sz="1200" spc="0" u="none" cap="none">
                <a:solidFill>
                  <a:srgbClr val="1E293B">
                    <a:alpha val="100000"/>
                  </a:srgbClr>
                </a:solidFill>
                <a:latin typeface="Calibri"/>
              </a:rPr>
              <a:t><![CDATA[Risser JC. The iliac apophysis: an invaluable sign in the management of scoliosis. Clin Orthop. 1958.]]></a:t>
            </a:r>
            <a:br/>
            <a:r>
              <a:rPr lang="en-US" strike="noStrike" sz="1200" spc="0" u="none" cap="none">
                <a:solidFill>
                  <a:srgbClr val="1E293B">
                    <a:alpha val="100000"/>
                  </a:srgbClr>
                </a:solidFill>
                <a:latin typeface="Calibri"/>
              </a:rPr>
              <a:t><![CDATA[Sanders JO et al. Predicting scoliosis progression from skeletal maturity: a simplified classification during adolescence. J Bone Joint Surg Am. 2008.]]></a:t>
            </a:r>
            <a:br/>
            <a:r>
              <a:rPr lang="en-US" strike="noStrike" sz="1200" spc="0" u="none" cap="none">
                <a:solidFill>
                  <a:srgbClr val="1E293B">
                    <a:alpha val="100000"/>
                  </a:srgbClr>
                </a:solidFill>
                <a:latin typeface="Calibri"/>
              </a:rPr>
              <a:t><![CDATA[Akbarnia BA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bb angle measures curve magnitude; progression risk relates to age, Risser stage, menarchal status, and curve size. Bracing indicated for skeletally immature curves 25–40° with documented progression; surgery typically considered for >45–50°. Pre‑op planning includes flexibility (bending) films, sagittal alignment, and neurologic monitoring readiness. Posterior spinal fusion with segmental pedicle screws is standard; anterior approaches reserved for specific curves. Pulmonary considerations critical for large thoracic curves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oliosis — Cobb Angle & Surgical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Scoliosis is a three-dimensional spinal deformity defined by a lateral curvature of the spine of 10° or greater (Cobb angle) in the coronal plane, almost invariably accompanied by rotation of the vertebral bodies (the rotational component causes the rib hump seen on Adam`s forward bend test) and an alteration of the normal sagittal profile. It is not simply a lateral bend — the rotational component is fundamental to its pathoanatomy and must be addressed in surgical planning. Understanding the various aetiological classifications, the measurement tools, the natural history by curve type and patient characteristics, and the evidence-based indications for surgical intervention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ost Common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 idiopathic scoliosis (AIS)]]></a:t>
            </a:r>
            <a:br/>
            <a:r>
              <a:rPr lang="en-US" strike="noStrike" sz="1400" spc="0" u="none" cap="none">
                <a:solidFill>
                  <a:srgbClr val="1E293B">
                    <a:alpha val="100000"/>
                  </a:srgbClr>
                </a:solidFill>
                <a:latin typeface="Calibri"/>
              </a:rPr>
              <a:t><![CDATA[Unknown — likely multifactorial (genetic + biomechanical); positive family history in 30%]]></a:t>
            </a:r>
            <a:br/>
            <a:r>
              <a:rPr lang="en-US" strike="noStrike" sz="1400" spc="0" u="none" cap="none">
                <a:solidFill>
                  <a:srgbClr val="1E293B">
                    <a:alpha val="100000"/>
                  </a:srgbClr>
                </a:solidFill>
                <a:latin typeface="Calibri"/>
              </a:rPr>
              <a:t><![CDATA[Onset 10–18 years; female predominance (larger curves — F:M ratio for curves requiring treatment is 10:1); right thoracic curve is the most common (70%); by definition, a diagnosis of exclusion — must exclude neuromuscular, congenital, and syndromic causes]]></a:t>
            </a:r>
            <a:br/>
            <a:r>
              <a:rPr lang="en-US" strike="noStrike" sz="1400" spc="0" u="none" cap="none">
                <a:solidFill>
                  <a:srgbClr val="1E293B">
                    <a:alpha val="100000"/>
                  </a:srgbClr>
                </a:solidFill>
                <a:latin typeface="Calibri"/>
              </a:rPr>
              <a:t><![CDATA[MOST COMMON scoliosis type (~80% of all scoliosis); a single left thoracic or unusual curve pattern should prompt MRI to exclude an underlying cause (syrinx, tethered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scoliosis]]></a:t>
            </a:r>
            <a:br/>
            <a:r>
              <a:rPr lang="en-US" strike="noStrike" sz="1400" spc="0" u="none" cap="none">
                <a:solidFill>
                  <a:srgbClr val="1E293B">
                    <a:alpha val="100000"/>
                  </a:srgbClr>
                </a:solidFill>
                <a:latin typeface="Calibri"/>
              </a:rPr>
              <a:t><![CDATA[Failure of formation (hemivertebra) or failure of segmentation (unilateral unsegmented bar) during embryogenesis; may be combined]]></a:t>
            </a:r>
            <a:br/>
            <a:r>
              <a:rPr lang="en-US" strike="noStrike" sz="1400" spc="0" u="none" cap="none">
                <a:solidFill>
                  <a:srgbClr val="1E293B">
                    <a:alpha val="100000"/>
                  </a:srgbClr>
                </a:solidFill>
                <a:latin typeface="Calibri"/>
              </a:rPr>
              <a:t><![CDATA[Present from birth; associated anomalies in 60% — cardiac (VACTERL — Vertebral, Anorectal, Cardiac, Tracheo-Esophageal, Renal, Limb defects); renal anomalies in 20–33%; Klippel-Feil syndrome; occult spinal cord anomalies in 20%]]></a:t>
            </a:r>
            <a:br/>
            <a:r>
              <a:rPr lang="en-US" strike="noStrike" sz="1400" spc="0" u="none" cap="none">
                <a:solidFill>
                  <a:srgbClr val="1E293B">
                    <a:alpha val="100000"/>
                  </a:srgbClr>
                </a:solidFill>
                <a:latin typeface="Calibri"/>
              </a:rPr>
              <a:t><![CDATA[A unilateral unsegmented bar (failure of segmentation) opposite a contralateral hemivertebra = worst prognosis (certain progression); all congenital scoliosis requires full imaging workup (renal USS, cardiac ECHO, full spine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uscular scoliosis]]></a:t>
            </a:r>
            <a:br/>
            <a:r>
              <a:rPr lang="en-US" strike="noStrike" sz="1400" spc="0" u="none" cap="none">
                <a:solidFill>
                  <a:srgbClr val="1E293B">
                    <a:alpha val="100000"/>
                  </a:srgbClr>
                </a:solidFill>
                <a:latin typeface="Calibri"/>
              </a:rPr>
              <a:t><![CDATA[Upper motor neuron (cerebral palsy, spinal cord injury) or lower motor neuron (spina bifida, spinal muscular atrophy, Duchenne muscular dystrophy, Charcot-Marie-Tooth); spinal cord tumours]]></a:t>
            </a:r>
            <a:br/>
            <a:r>
              <a:rPr lang="en-US" strike="noStrike" sz="1400" spc="0" u="none" cap="none">
                <a:solidFill>
                  <a:srgbClr val="1E293B">
                    <a:alpha val="100000"/>
                  </a:srgbClr>
                </a:solidFill>
                <a:latin typeface="Calibri"/>
              </a:rPr>
              <a:t><![CDATA[Long C-shaped curves extending into the pelvis (pelvic obliquity); rapidly progressive; may affect respiratory function; pelvis often involved (Cobb from T1 to pelvis); Duchenne MD — 90% develop progressive scoliosis; treatment often includes pelvic fixation]]></a:t>
            </a:r>
            <a:br/>
            <a:r>
              <a:rPr lang="en-US" strike="noStrike" sz="1400" spc="0" u="none" cap="none">
                <a:solidFill>
                  <a:srgbClr val="1E293B">
                    <a:alpha val="100000"/>
                  </a:srgbClr>
                </a:solidFill>
                <a:latin typeface="Calibri"/>
              </a:rPr>
              <a:t><![CDATA[Surgical thresholds often lower than AIS (operate earlier due to rapid progression and respiratory compromise risk); outcomes depend on underlying condition and non-ambu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de novo) adult scoliosis]]></a:t>
            </a:r>
            <a:br/>
            <a:r>
              <a:rPr lang="en-US" strike="noStrike" sz="1400" spc="0" u="none" cap="none">
                <a:solidFill>
                  <a:srgbClr val="1E293B">
                    <a:alpha val="100000"/>
                  </a:srgbClr>
                </a:solidFill>
                <a:latin typeface="Calibri"/>
              </a:rPr>
              <a:t><![CDATA[Asymmetric disc degeneration, facet joint OA, and vertebral body remodelling in adulthood; not present in childhood]]></a:t>
            </a:r>
            <a:br/>
            <a:r>
              <a:rPr lang="en-US" strike="noStrike" sz="1400" spc="0" u="none" cap="none">
                <a:solidFill>
                  <a:srgbClr val="1E293B">
                    <a:alpha val="100000"/>
                  </a:srgbClr>
                </a:solidFill>
                <a:latin typeface="Calibri"/>
              </a:rPr>
              <a:t><![CDATA[Adults >50 years; pain-dominant presentation (unlike AIS which is predominantly cosmetic in mild-moderate cases); associated with spinal stenosis and neurogenic claudication; lumbar or thoracolumbar location]]></a:t>
            </a:r>
            <a:br/>
            <a:r>
              <a:rPr lang="en-US" strike="noStrike" sz="1400" spc="0" u="none" cap="none">
                <a:solidFill>
                  <a:srgbClr val="1E293B">
                    <a:alpha val="100000"/>
                  </a:srgbClr>
                </a:solidFill>
                <a:latin typeface="Calibri"/>
              </a:rPr>
              <a:t><![CDATA[Increasingly common with ageing population; treatment goals in adults are pain relief and neurological decompression, not curve correction per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romic scoliosis]]></a:t>
            </a:r>
            <a:br/>
            <a:r>
              <a:rPr lang="en-US" strike="noStrike" sz="1400" spc="0" u="none" cap="none">
                <a:solidFill>
                  <a:srgbClr val="1E293B">
                    <a:alpha val="100000"/>
                  </a:srgbClr>
                </a:solidFill>
                <a:latin typeface="Calibri"/>
              </a:rPr>
              <a:t><![CDATA[Marfan syndrome, Neurofibromatosis type 1, Ehlers-Danlos syndrome, osteogenesis imperfecta]]></a:t>
            </a:r>
            <a:br/>
            <a:r>
              <a:rPr lang="en-US" strike="noStrike" sz="1400" spc="0" u="none" cap="none">
                <a:solidFill>
                  <a:srgbClr val="1E293B">
                    <a:alpha val="100000"/>
                  </a:srgbClr>
                </a:solidFill>
                <a:latin typeface="Calibri"/>
              </a:rPr>
              <a:t><![CDATA[Each syndrome has characteristic curve patterns and treatment challenges; Marfan scoliosis — long sweeping curves, ligamentous laxity, dural ectasia, high risk of pseudarthrosis after fusion; NF1 — short angular `dystrophic` curves that progress even after bracing, require early surgery]]></a:t>
            </a:r>
            <a:br/>
            <a:r>
              <a:rPr lang="en-US" strike="noStrike" sz="1400" spc="0" u="none" cap="none">
                <a:solidFill>
                  <a:srgbClr val="1E293B">
                    <a:alpha val="100000"/>
                  </a:srgbClr>
                </a:solidFill>
                <a:latin typeface="Calibri"/>
              </a:rPr>
              <a:t><![CDATA[Syndromic scoliosis should be managed at specialist centres; associated systemic features complicat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2026-06-16T05:26:06Z</dcterms:created>
  <dcterms:modified xsi:type="dcterms:W3CDTF">2026-06-16T05:26:06Z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