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553417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crews in Orthopaedic Surgery — Types, Biomechanics & Clinical Appli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read profile (thread form)]]></a:t>
            </a:r>
            <a:br/>
            <a:r>
              <a:rPr lang="en-US" strike="noStrike" sz="1400" spc="0" u="none" cap="none">
                <a:solidFill>
                  <a:srgbClr val="1E293B">
                    <a:alpha val="100000"/>
                  </a:srgbClr>
                </a:solidFill>
                <a:latin typeface="Calibri"/>
              </a:rPr>
              <a:t><![CDATA[The cross-sectional shape of the thread — V-shaped, buttress, square, or reverse-angle profiles]]></a:t>
            </a:r>
            <a:br/>
            <a:r>
              <a:rPr lang="en-US" strike="noStrike" sz="1400" spc="0" u="none" cap="none">
                <a:solidFill>
                  <a:srgbClr val="1E293B">
                    <a:alpha val="100000"/>
                  </a:srgbClr>
                </a:solidFill>
                <a:latin typeface="Calibri"/>
              </a:rPr>
              <a:t><![CDATA[V-shaped (standard) — simplest, suitable for general fixation; buttress thread (asymmetric profile — the leading face is perpendicular to the axis, the trailing face is angled) — resists pull-out forces in one direction; used in cancellous screws to resist pull-out; square thread — maximum pull-out resistance; used in some high-performance impla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d design]]></a:t>
            </a:r>
            <a:br/>
            <a:r>
              <a:rPr lang="en-US" strike="noStrike" sz="1400" spc="0" u="none" cap="none">
                <a:solidFill>
                  <a:srgbClr val="1E293B">
                    <a:alpha val="100000"/>
                  </a:srgbClr>
                </a:solidFill>
                <a:latin typeface="Calibri"/>
              </a:rPr>
              <a:t><![CDATA[The shape of the proximal end of the screw and the recess for the screwdriver; hex, cruciate (Phillips-type), Torx (star-shaped), slotted]]></a:t>
            </a:r>
            <a:br/>
            <a:r>
              <a:rPr lang="en-US" strike="noStrike" sz="1400" spc="0" u="none" cap="none">
                <a:solidFill>
                  <a:srgbClr val="1E293B">
                    <a:alpha val="100000"/>
                  </a:srgbClr>
                </a:solidFill>
                <a:latin typeface="Calibri"/>
              </a:rPr>
              <a:t><![CDATA[The head design determines how torque is transmitted to the screw during insertion and removal; Torx (star-drive) provides the best torque transmission and least risk of stripping the screw head; hex is standard for most cortical and cancellous screws; a countersunk (low-profile) head sits flush with or below the bone surface after insertion; a spherical head allows `toggling` within a plate hole (providing multi-axial positio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ank (shaft)]]></a:t>
            </a:r>
            <a:br/>
            <a:r>
              <a:rPr lang="en-US" strike="noStrike" sz="1400" spc="0" u="none" cap="none">
                <a:solidFill>
                  <a:srgbClr val="1E293B">
                    <a:alpha val="100000"/>
                  </a:srgbClr>
                </a:solidFill>
                <a:latin typeface="Calibri"/>
              </a:rPr>
              <a:t><![CDATA[The portion of the screw between the head and the threaded region; the shank is smooth (unthreaded)]]></a:t>
            </a:r>
            <a:br/>
            <a:r>
              <a:rPr lang="en-US" strike="noStrike" sz="1400" spc="0" u="none" cap="none">
                <a:solidFill>
                  <a:srgbClr val="1E293B">
                    <a:alpha val="100000"/>
                  </a:srgbClr>
                </a:solidFill>
                <a:latin typeface="Calibri"/>
              </a:rPr>
              <a:t><![CDATA[A fully threaded screw has threads all the way to the head — the threads engage both cortices simultaneously (useful for positional fixation); a partially threaded screw has a smooth shank proximally — the smooth shank slides freely through the near cortex (the gliding hole), allowing the near cortex to be pulled toward the far cortex as the threads engage — this is the BASIS of the LAG SCREW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lf-tapping vs tapping required]]></a:t>
            </a:r>
            <a:br/>
            <a:r>
              <a:rPr lang="en-US" strike="noStrike" sz="1400" spc="0" u="none" cap="none">
                <a:solidFill>
                  <a:srgbClr val="1E293B">
                    <a:alpha val="100000"/>
                  </a:srgbClr>
                </a:solidFill>
                <a:latin typeface="Calibri"/>
              </a:rPr>
              <a:t><![CDATA[Self-tapping screws have a cutting flute at the tip that cuts threads in the bone during insertion, eliminating the need for a separate tapping step; non-self-tapping screws require a tap to be run through the drill hole before screw insertion to create threads in the bone]]></a:t>
            </a:r>
            <a:br/>
            <a:r>
              <a:rPr lang="en-US" strike="noStrike" sz="1400" spc="0" u="none" cap="none">
                <a:solidFill>
                  <a:srgbClr val="1E293B">
                    <a:alpha val="100000"/>
                  </a:srgbClr>
                </a:solidFill>
                <a:latin typeface="Calibri"/>
              </a:rPr>
              <a:t><![CDATA[Self-tapping screws simplify the procedure and reduce steps; most modern orthopaedic screws (cortical and cancellous) are self-tapping; non-self-tapping screws may provide marginally greater pull-out strength in dense cortical bone (the separately cut threads are more precise) but the difference is not clinically significant in most circumstances; always use a tap in very hard cortical bone (dense diaphysis) to avoid screw head stripping during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al Screws]]></a:t>
            </a:r>
            <a:br/>
            <a:br/>
            <a:r>
              <a:rPr lang="en-US" strike="noStrike" sz="1400" spc="0" u="none" cap="none">
                <a:solidFill>
                  <a:srgbClr val="1E293B">
                    <a:alpha val="100000"/>
                  </a:srgbClr>
                </a:solidFill>
                <a:latin typeface="Calibri"/>
              </a:rPr>
              <a:t><![CDATA[Definition and design: a cortical screw is designed for purchase in DENSE CORTICAL BONE; characterised by: small thread pitch (fine threads — close together, to maximise thread count per unit length in hard bone); shallow thread depth (cortical bone is dense enough for shallow threads to provide adequate grip); small outer-to-core diameter ratio (stiffer core, shallower threads); fully or partially threaded; standard AO cortical screws: 3.5 mm (most commonly used for plates in long bone fractures — the standard AO 3.5 mm cortical screw has a 1.25 mm pitch, 2.4 mm core diameter); 4.5 mm (for larger plates — femoral shaft and tibia plating); 2.7 mm (for small bones — hand, wrist, midfoot); 2.4 mm and 2.0 mm (for very small bones — finger, to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illing technique for a cortical screw: (1) drill through BOTH cortices with the CORE DIAMETER drill bit (e.g. 2.5 mm for a 3.5 mm cortical screw — the `tap drill`); (2) measure screw length with a depth gauge; (3) TAP the hole (or use a self-tapping screw); (4) insert the screw; the threads engage BOTH cortices simultaneously; the screw provides POSITIONAL stability (maintains the fragments in position against shear forces) but does NOT generate interfragmentary compression by itself unless used in lag mo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lly threaded cortical screw as a positional screw: when a fully threaded cortical screw is inserted through both cortices, the threads engage BOTH cortices and the screw `positions` the fragments but does NOT compress them (compression requires a gliding hole in the near cortex — see lag technique); positional screws are used when compression is undesirable (e.g. fixing a distracted fracture to maintain distraction — the `neutralisation` mo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ncellous Screws]]></a:t>
            </a:r>
            <a:br/>
            <a:br/>
            <a:r>
              <a:rPr lang="en-US" strike="noStrike" sz="1400" spc="0" u="none" cap="none">
                <a:solidFill>
                  <a:srgbClr val="1E293B">
                    <a:alpha val="100000"/>
                  </a:srgbClr>
                </a:solidFill>
                <a:latin typeface="Calibri"/>
              </a:rPr>
              <a:t><![CDATA[Definition and design: a cancellous screw is designed for purchase in SOFT TRABECULAR (cancellous) BONE, which has much lower density and pull-out strength than cortical bone; to compensate for the weaker bone, cancellous screws have: LARGE thread pitch (coarse threads — widely spaced, to engage large volumes of cancellous bone per thread); DEEP threads (large thread depth relative to core — to maximise the bone engaged per thread); wider outer diameter relative to core; partially threaded (the standard AO cancellous screw has a smooth shank — the smooth proximal portion acts as a gliding hole through the near cortex, converting the cancellous screw into a LAG SCREW when used across a fracture); standard AO cancellous screws: 6.5 mm partially threaded (standard for metaphyseal and epiphyseal fixation — femoral neck, tibial plateau, distal radius, calcaneus); 4.0 mm partially threaded (smaller cancellous bone — medial malleolus, small periarticular fractures); 7.0 mm and 7.3 mm (large cancellous — femoral neck in younger patients, sacrum, pelv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read length options: cancellous screws come in various thread lengths — 16 mm, 32 mm (for the 6.5 mm screw); the thread should span ONLY the far fragment (the fragment that needs to be pulled toward the near cortex); if the threads engage BOTH sides of the fracture, the screw acts as a POSITION screw (no compression); if the threads are entirely within the FAR fragment, the smooth shank glides through the near cortex/fragment, generating compression as the head engages the near cortex and pulls the far fragment toward it — this is the CANCELLOUS LAG SCREW princip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üller ME, Allgöwer M, Schneider R, Willenegger H. Manual of Internal Fixation — Techniques Recommended by the AO Group. 3rd ed. Springer. 1991.]]></a:t>
            </a:r>
            <a:br/>
            <a:r>
              <a:rPr lang="en-US" strike="noStrike" sz="1200" spc="0" u="none" cap="none">
                <a:solidFill>
                  <a:srgbClr val="1E293B">
                    <a:alpha val="100000"/>
                  </a:srgbClr>
                </a:solidFill>
                <a:latin typeface="Calibri"/>
              </a:rPr>
              <a:t><![CDATA[Baumgaertner MR, Curtin SL, Lindskog DM, Keggi JM. The value of the tip-apex distance in predicting failure of fixation of peritrochanteric fractures of the hip. J Bone Joint Surg Am. 1995.]]></a:t>
            </a:r>
            <a:br/>
            <a:r>
              <a:rPr lang="en-US" strike="noStrike" sz="1200" spc="0" u="none" cap="none">
                <a:solidFill>
                  <a:srgbClr val="1E293B">
                    <a:alpha val="100000"/>
                  </a:srgbClr>
                </a:solidFill>
                <a:latin typeface="Calibri"/>
              </a:rPr>
              <a:t><![CDATA[Egol KA, Kubiak EN, Fulkerson E, Kummer FJ, Koval KJ. Biomechanics of locked plates and screws. J Orthop Trauma. 2004.]]></a:t>
            </a:r>
            <a:br/>
            <a:r>
              <a:rPr lang="en-US" strike="noStrike" sz="1200" spc="0" u="none" cap="none">
                <a:solidFill>
                  <a:srgbClr val="1E293B">
                    <a:alpha val="100000"/>
                  </a:srgbClr>
                </a:solidFill>
                <a:latin typeface="Calibri"/>
              </a:rPr>
              <a:t><![CDATA[Perren SM. Evolution of the internal fixation of long bone fractures — the scientific basis of biological internal fixation. J Bone Joint Surg Br. 2002.]]></a:t>
            </a:r>
            <a:br/>
            <a:r>
              <a:rPr lang="en-US" strike="noStrike" sz="1200" spc="0" u="none" cap="none">
                <a:solidFill>
                  <a:srgbClr val="1E293B">
                    <a:alpha val="100000"/>
                  </a:srgbClr>
                </a:solidFill>
                <a:latin typeface="Calibri"/>
              </a:rPr>
              <a:t><![CDATA[Wagner M. General principles for the clinical use of the LCP. Injury. 2003;34 Suppl 2:B31–42.]]></a:t>
            </a:r>
            <a:br/>
            <a:r>
              <a:rPr lang="en-US" strike="noStrike" sz="1200" spc="0" u="none" cap="none">
                <a:solidFill>
                  <a:srgbClr val="1E293B">
                    <a:alpha val="100000"/>
                  </a:srgbClr>
                </a:solidFill>
                <a:latin typeface="Calibri"/>
              </a:rPr>
              <a:t><![CDATA[Herbert TJ, Fisher WE. Management of the fr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prehensive guide to orthopaedic screws covering screw anatomy and geometry, cortical and cancellous screws, lag screws and the lag technique, locking screws, cannulated screws, headless compression screws, malleolar and positional screws, bioabsorbable screws, and screw failure mechanisms with clinical applications across fracture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crews in Orthopaedic Surgery — Types, Biomechanics & Clinical Appli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Role of Screws in Orthopaedic Fixation]]></a:t>
            </a:r>
            <a:br/>
            <a:r>
              <a:rPr lang="en-US" strike="noStrike" sz="1400" spc="0" u="none" cap="none">
                <a:solidFill>
                  <a:srgbClr val="1E293B">
                    <a:alpha val="100000"/>
                  </a:srgbClr>
                </a:solidFill>
                <a:latin typeface="Calibri"/>
              </a:rPr>
              <a:t><![CDATA[Screws are the most versatile and widely used implants in orthopaedic surgery. They serve as standalone fixation devices (lag screws for interfragmentary compression), as components of plate constructs (plate screws providing plate-bone fixation), as part of intramedullary nail systems (interlocking screws), and as anchoring devices for soft tissue repair (suture anchors, interference screws). Understanding screw anatomy, the biomechanical principles that determine how screws generate compression or stabilise fragments, and the indications and limitations of each screw type is fundamental to orthopaedic surgery. The AO/ASIF group (Arbeitsgemeinschaft für Osteosynthesefragen — Association for the Study of Internal Fixation) systematised the principles of screw fixation in the 1960s, and the terminology and concepts they established remain the foundation of modern implant design and surgical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 principles of fracture fixation — how screws fit in: the four AO principles are: (1) Anatomical reduction; (2) Stable fixation; (3) Preservation of blood supply; (4) Early active mobilisation; screws contribute to `stable fixation` either through ABSOLUTE STABILITY (interfragmentary compression — lag screw; eliminates all relative motion at the fracture, promoting primary bone healing without callus) or RELATIVE STABILITY (bridging constructs — positional screws in plates; allows controlled micromotion at the fracture, promoting secondary bone healing with callus); the choice between absolute and relative stability — and therefore the type and application of screws — depends on the fracture morphology, the surgeon`s goals, and the mechanical enviro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rew Anatomy — Terminology & Geometry]]></a:t>
            </a:r>
            <a:br/>
            <a:r>
              <a:rPr lang="en-US" strike="noStrike" sz="1400" spc="0" u="none" cap="none">
                <a:solidFill>
                  <a:srgbClr val="1E293B">
                    <a:alpha val="100000"/>
                  </a:srgbClr>
                </a:solidFill>
                <a:latin typeface="Calibri"/>
              </a:rPr>
              <a:t><![CDATA[Every screw is characterised by a precise set of geometric parameters that determine its mechanical behaviour in bone. Understanding these parameters explains why different screw types behave differently in clinical 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meter]]></a:t>
            </a:r>
            <a:br/>
            <a:r>
              <a:rPr lang="en-US" strike="noStrike" sz="1400" spc="0" u="none" cap="none">
                <a:solidFill>
                  <a:srgbClr val="1E293B">
                    <a:alpha val="100000"/>
                  </a:srgbClr>
                </a:solidFill>
                <a:latin typeface="Calibri"/>
              </a:rPr>
              <a:t><![CDATA[Definition]]></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uter diameter (major diameter)]]></a:t>
            </a:r>
            <a:br/>
            <a:r>
              <a:rPr lang="en-US" strike="noStrike" sz="1400" spc="0" u="none" cap="none">
                <a:solidFill>
                  <a:srgbClr val="1E293B">
                    <a:alpha val="100000"/>
                  </a:srgbClr>
                </a:solidFill>
                <a:latin typeface="Calibri"/>
              </a:rPr>
              <a:t><![CDATA[The overall diameter of the screw measured from the outermost tip of one thread to the outermost tip of the opposite thread; the `size` of the screw as it appears from the outside]]></a:t>
            </a:r>
            <a:br/>
            <a:r>
              <a:rPr lang="en-US" strike="noStrike" sz="1400" spc="0" u="none" cap="none">
                <a:solidFill>
                  <a:srgbClr val="1E293B">
                    <a:alpha val="100000"/>
                  </a:srgbClr>
                </a:solidFill>
                <a:latin typeface="Calibri"/>
              </a:rPr>
              <a:t><![CDATA[Determines the size of hole the screw occupies in bone; larger outer diameter = greater pull-out strength (more bone engaged); but also greater stress concentration and bone removal; the drill bit used for the NEAR cortex (gliding hole) matches the outer diamet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e diameter (minor diameter / root diameter)]]></a:t>
            </a:r>
            <a:br/>
            <a:r>
              <a:rPr lang="en-US" strike="noStrike" sz="1400" spc="0" u="none" cap="none">
                <a:solidFill>
                  <a:srgbClr val="1E293B">
                    <a:alpha val="100000"/>
                  </a:srgbClr>
                </a:solidFill>
                <a:latin typeface="Calibri"/>
              </a:rPr>
              <a:t><![CDATA[The diameter of the screw shaft measured at the ROOT of the thread — the smallest diameter within the thread profile]]></a:t>
            </a:r>
            <a:br/>
            <a:r>
              <a:rPr lang="en-US" strike="noStrike" sz="1400" spc="0" u="none" cap="none">
                <a:solidFill>
                  <a:srgbClr val="1E293B">
                    <a:alpha val="100000"/>
                  </a:srgbClr>
                </a:solidFill>
                <a:latin typeface="Calibri"/>
              </a:rPr>
              <a:t><![CDATA[Determines the torsional strength and bending stiffness of the screw shaft; the drill bit for the FAR cortex (thread hole) matches the core diameter so the threads can engage the bone; a larger core-to-outer diameter ratio means the screw is stiffer and stronger but has shallower threads (less bone engagement per thre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read pitch]]></a:t>
            </a:r>
            <a:br/>
            <a:r>
              <a:rPr lang="en-US" strike="noStrike" sz="1400" spc="0" u="none" cap="none">
                <a:solidFill>
                  <a:srgbClr val="1E293B">
                    <a:alpha val="100000"/>
                  </a:srgbClr>
                </a:solidFill>
                <a:latin typeface="Calibri"/>
              </a:rPr>
              <a:t><![CDATA[The distance between adjacent thread crests (measured parallel to the screw axis); equivalently, the distance the screw advances per complete turn]]></a:t>
            </a:r>
            <a:br/>
            <a:r>
              <a:rPr lang="en-US" strike="noStrike" sz="1400" spc="0" u="none" cap="none">
                <a:solidFill>
                  <a:srgbClr val="1E293B">
                    <a:alpha val="100000"/>
                  </a:srgbClr>
                </a:solidFill>
                <a:latin typeface="Calibri"/>
              </a:rPr>
              <a:t><![CDATA[A LARGER pitch (coarser threads — further apart) means more advancement per turn and greater pull-out strength in cancellous bone (the threads engage a greater volume of bone per thread); SMALLER pitch (finer threads — closer together) provides more threads per unit length and better purchase in dense cortical bone; cancellous screws have large pitch; cortical screws have small pit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read depth (thread height)]]></a:t>
            </a:r>
            <a:br/>
            <a:r>
              <a:rPr lang="en-US" strike="noStrike" sz="1400" spc="0" u="none" cap="none">
                <a:solidFill>
                  <a:srgbClr val="1E293B">
                    <a:alpha val="100000"/>
                  </a:srgbClr>
                </a:solidFill>
                <a:latin typeface="Calibri"/>
              </a:rPr>
              <a:t><![CDATA[The radial distance from the root (core) to the crest of the thread; = (outer diameter − core diameter) / 2]]></a:t>
            </a:r>
            <a:br/>
            <a:r>
              <a:rPr lang="en-US" strike="noStrike" sz="1400" spc="0" u="none" cap="none">
                <a:solidFill>
                  <a:srgbClr val="1E293B">
                    <a:alpha val="100000"/>
                  </a:srgbClr>
                </a:solidFill>
                <a:latin typeface="Calibri"/>
              </a:rPr>
              <a:t><![CDATA[Deeper threads (greater thread depth) engage more bone and provide greater pull-out strength; cancellous screws have deeper threads relative to their core to maximise bone purchase in soft trabecular bone; cortical screws have shallower threads (the cortical bone is dense enough for shallow threads to provide adequate purc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7">
  <a:themeElements>
    <a:clrScheme name="Theme4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2026-04-18T13:11:43Z</dcterms:created>
  <dcterms:modified xsi:type="dcterms:W3CDTF">2026-04-18T13:11:43Z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