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729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haft Humerus — Radial Nerve Pals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Primary neurapraxia occurs in ~10–15% closed fractures; most recover spontaneously by 3–4 months. Immediate exploration for open fractures, vascular injury, high‑energy with suspected transection, or secondary palsy after manipulation/fixation. Expectant management: splint, serial exams/EMG at 6–12 weeks; consider exploration if no recovery by 3–4 months. Fixation choices: functional bracing vs ORIF/IM nailing based on pattern and patient facto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aft Humerus — Radial Nerve Pals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Fractures of the humeral shaft are relatively common injuries and represent approximately 3–5% of all fractures. These fractures are clinically important because of their close anatomical relationship with the radial nerve. Radial nerve palsy is the most common nerve injury associated with humeral shaft fractures and may present either at the time of injury or following fracture manipulation or surgical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aft Humerus — Radial Nerve Pals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radial nerve palsies associated with humeral shaft fractures are neuropraxias and recover spontaneously. Therefore, understanding the mechanism of injury, fracture pattern, and natural history of radial nerve injury is essential to guide treatment decisions and avoid unnecessary surgical explo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aft Humerus — Radial Nerve Pals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a:t>
            </a:r>
            <a:br/>
            <a:br/>
            <a:br/>
            <a:r>
              <a:rPr lang="en-US" strike="noStrike" sz="1400" spc="0" u="none" cap="none">
                <a:solidFill>
                  <a:srgbClr val="1E293B">
                    <a:alpha val="100000"/>
                  </a:srgbClr>
                </a:solidFill>
                <a:latin typeface="Calibri"/>
              </a:rPr>
              <a:t><![CDATA[The radial nerve arises from the posterior cord of the brachial plexus (C5–T1). It travels posterior to the humerus in the spiral groove, making it particularly vulnerable to injury in fractures of the middle third of the humeral shaf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igin: Posterior cord of brachial plex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urse: Posterior arm within spiral groov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nervation: Extensor muscles of wrist and finge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nsory supply: Dorsal hand and posterior forear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aft Humerus — Radial Nerve Pals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radial nerve crosses the humerus approximately at the junction of the middle and distal thirds, where it is particularly susceptible to injury during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a:t>
            </a:r>
            <a:br/>
            <a:br/>
            <a:br/>
            <a:r>
              <a:rPr lang="en-US" strike="noStrike" sz="1400" spc="0" u="none" cap="none">
                <a:solidFill>
                  <a:srgbClr val="1E293B">
                    <a:alpha val="100000"/>
                  </a:srgbClr>
                </a:solidFill>
                <a:latin typeface="Calibri"/>
              </a:rPr>
              <a:t><![CDATA[Radial nerve palsy occurs in 10–18% of humeral shaft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nerve injury associated with long bon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equently associated with spiral and obliqu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 Location]]></a:t>
            </a:r>
            <a:br/>
            <a:r>
              <a:rPr lang="en-US" strike="noStrike" sz="1400" spc="0" u="none" cap="none">
                <a:solidFill>
                  <a:srgbClr val="1E293B">
                    <a:alpha val="100000"/>
                  </a:srgbClr>
                </a:solidFill>
                <a:latin typeface="Calibri"/>
              </a:rPr>
              <a:t><![CDATA[Risk of Radial Nerve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ddle third shaft]]></a:t>
            </a:r>
            <a:br/>
            <a:r>
              <a:rPr lang="en-US" strike="noStrike" sz="1400" spc="0" u="none" cap="none">
                <a:solidFill>
                  <a:srgbClr val="1E293B">
                    <a:alpha val="100000"/>
                  </a:srgbClr>
                </a:solidFill>
                <a:latin typeface="Calibri"/>
              </a:rPr>
              <a:t><![CDATA[Highest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third]]></a:t>
            </a:r>
            <a:br/>
            <a:r>
              <a:rPr lang="en-US" strike="noStrike" sz="1400" spc="0" u="none" cap="none">
                <a:solidFill>
                  <a:srgbClr val="1E293B">
                    <a:alpha val="100000"/>
                  </a:srgbClr>
                </a:solidFill>
                <a:latin typeface="Calibri"/>
              </a:rPr>
              <a:t><![CDATA[Moderate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aft Humerus — Radial Nerve Pals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third]]></a:t>
            </a:r>
            <a:br/>
            <a:r>
              <a:rPr lang="en-US" strike="noStrike" sz="1400" spc="0" u="none" cap="none">
                <a:solidFill>
                  <a:srgbClr val="1E293B">
                    <a:alpha val="100000"/>
                  </a:srgbClr>
                </a:solidFill>
                <a:latin typeface="Calibri"/>
              </a:rPr>
              <a:t><![CDATA[Lower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of Injury]]></a:t>
            </a:r>
            <a:br/>
            <a:br/>
            <a:br/>
            <a:r>
              <a:rPr lang="en-US" strike="noStrike" sz="1400" spc="0" u="none" cap="none">
                <a:solidFill>
                  <a:srgbClr val="1E293B">
                    <a:alpha val="100000"/>
                  </a:srgbClr>
                </a:solidFill>
                <a:latin typeface="Calibri"/>
              </a:rPr>
              <a:t><![CDATA[Direct trauma to the ar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ad traffic accid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orts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ll on outstretched han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wisting injuries causing spiral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r>
              <a:rPr lang="en-US" strike="noStrike" sz="1400" spc="0" u="none" cap="none">
                <a:solidFill>
                  <a:srgbClr val="1E293B">
                    <a:alpha val="100000"/>
                  </a:srgbClr>
                </a:solidFill>
                <a:latin typeface="Calibri"/>
              </a:rPr>
              <a:t><![CDATA[Radial nerve palsy typically presents with characteristic motor and sensory defici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rist drop due to loss of wrist exte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ss of finger exte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eak thumb exte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nsory loss over dorsum of han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aft Humerus — Radial Nerve Pals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s often demonstrate an inability to extend the wrist and fingers, producing the classical wrist drop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br/>
            <a:r>
              <a:rPr lang="en-US" strike="noStrike" sz="1400" spc="0" u="none" cap="none">
                <a:solidFill>
                  <a:srgbClr val="1E293B">
                    <a:alpha val="100000"/>
                  </a:srgbClr>
                </a:solidFill>
                <a:latin typeface="Calibri"/>
              </a:rPr>
              <a:t><![CDATA[X-ray of humerus (AP and lateral view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in complex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rve conduction studies if palsy persis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lectromyography after 3–4 week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lectrodiagnostic studies help determine the severity and prognosis of radial nerve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aft Humerus — Radial Nerve Pals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of Humeral Shaft Fractures]]></a:t>
            </a:r>
            <a:br/>
            <a:br/>
            <a:br/>
            <a:r>
              <a:rPr lang="en-US" strike="noStrike" sz="1400" spc="0" u="none" cap="none">
                <a:solidFill>
                  <a:srgbClr val="1E293B">
                    <a:alpha val="100000"/>
                  </a:srgbClr>
                </a:solidFill>
                <a:latin typeface="Calibri"/>
              </a:rPr>
              <a:t><![CDATA[Most humeral shaft fractures can be treated conservatively using functional brac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nctional humeral bra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nging cas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armiento bra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mobiliz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of Radial Nerve Palsy]]></a:t>
            </a:r>
            <a:br/>
            <a:br/>
            <a:br/>
            <a:r>
              <a:rPr lang="en-US" strike="noStrike" sz="1400" spc="0" u="none" cap="none">
                <a:solidFill>
                  <a:srgbClr val="1E293B">
                    <a:alpha val="100000"/>
                  </a:srgbClr>
                </a:solidFill>
                <a:latin typeface="Calibri"/>
              </a:rPr>
              <a:t><![CDATA[The majority of radial nerve palsies recover spontaneously within several month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of Injury]]></a:t>
            </a:r>
            <a:br/>
            <a:r>
              <a:rPr lang="en-US" strike="noStrike" sz="1400" spc="0" u="none" cap="none">
                <a:solidFill>
                  <a:srgbClr val="1E293B">
                    <a:alpha val="100000"/>
                  </a:srgbClr>
                </a:solidFill>
                <a:latin typeface="Calibri"/>
              </a:rPr>
              <a:t><![CDATA[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mary palsy]]></a:t>
            </a:r>
            <a:br/>
            <a:r>
              <a:rPr lang="en-US" strike="noStrike" sz="1400" spc="0" u="none" cap="none">
                <a:solidFill>
                  <a:srgbClr val="1E293B">
                    <a:alpha val="100000"/>
                  </a:srgbClr>
                </a:solidFill>
                <a:latin typeface="Calibri"/>
              </a:rPr>
              <a:t><![CDATA[Observation and physiotherap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n fracture with palsy]]></a:t>
            </a:r>
            <a:br/>
            <a:r>
              <a:rPr lang="en-US" strike="noStrike" sz="1400" spc="0" u="none" cap="none">
                <a:solidFill>
                  <a:srgbClr val="1E293B">
                    <a:alpha val="100000"/>
                  </a:srgbClr>
                </a:solidFill>
                <a:latin typeface="Calibri"/>
              </a:rPr>
              <a:t><![CDATA[Early surgical explo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aft Humerus — Radial Nerve Pals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condary palsy after fixation]]></a:t>
            </a:r>
            <a:br/>
            <a:r>
              <a:rPr lang="en-US" strike="noStrike" sz="1400" spc="0" u="none" cap="none">
                <a:solidFill>
                  <a:srgbClr val="1E293B">
                    <a:alpha val="100000"/>
                  </a:srgbClr>
                </a:solidFill>
                <a:latin typeface="Calibri"/>
              </a:rPr>
              <a:t><![CDATA[Consider surgical explo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Surgical Exploration]]></a:t>
            </a:r>
            <a:br/>
            <a:br/>
            <a:br/>
            <a:r>
              <a:rPr lang="en-US" strike="noStrike" sz="1400" spc="0" u="none" cap="none">
                <a:solidFill>
                  <a:srgbClr val="1E293B">
                    <a:alpha val="100000"/>
                  </a:srgbClr>
                </a:solidFill>
                <a:latin typeface="Calibri"/>
              </a:rPr>
              <a:t><![CDATA[Open fracture with radial nerve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ociated vascular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trapment of nerve in fracture si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ck of recovery after several month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condary palsy following surgical 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br/>
            <a:r>
              <a:rPr lang="en-US" strike="noStrike" sz="1400" spc="0" u="none" cap="none">
                <a:solidFill>
                  <a:srgbClr val="1E293B">
                    <a:alpha val="100000"/>
                  </a:srgbClr>
                </a:solidFill>
                <a:latin typeface="Calibri"/>
              </a:rPr>
              <a:t><![CDATA[Persistent radial nerve pals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oint stiff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ex regional pain syndrom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aft Humerus — Radial Nerve Pals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Radial nerve injury is the most common nerve injury in humeral shaft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ases recover spontaneous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ddle third humerus fractures carry the highest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rist drop is the hallmark clinical sig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ockwood and Green’s Fractures in Adults]]></a:t>
            </a:r>
            <a:br/>
            <a:r>
              <a:rPr lang="en-US" strike="noStrike" sz="1200" spc="0" u="none" cap="none">
                <a:solidFill>
                  <a:srgbClr val="1E293B">
                    <a:alpha val="100000"/>
                  </a:srgbClr>
                </a:solidFill>
                <a:latin typeface="Calibri"/>
              </a:rPr>
              <a:t><![CDATA[Campbell’s Operative Orthopaedics]]></a:t>
            </a:r>
            <a:br/>
            <a:r>
              <a:rPr lang="en-US" strike="noStrike" sz="1200" spc="0" u="none" cap="none">
                <a:solidFill>
                  <a:srgbClr val="1E293B">
                    <a:alpha val="100000"/>
                  </a:srgbClr>
                </a:solidFill>
                <a:latin typeface="Calibri"/>
              </a:rPr>
              <a:t><![CDATA[Orthobullets – Humeral Shaft Fractures]]></a:t>
            </a:r>
            <a:br/>
            <a:r>
              <a:rPr lang="en-US" strike="noStrike" sz="1200" spc="0" u="none" cap="none">
                <a:solidFill>
                  <a:srgbClr val="1E293B">
                    <a:alpha val="100000"/>
                  </a:srgbClr>
                </a:solidFill>
                <a:latin typeface="Calibri"/>
              </a:rPr>
              <a:t><![CDATA[AO Trauma Guidelin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haft Humerus — Radial Nerve Pals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2026-10-30T10:38:01Z</dcterms:created>
  <dcterms:modified xsi:type="dcterms:W3CDTF">2026-10-30T10:38:01Z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