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presProps" Target="presProps.xml"/>
  <Relationship Id="rId18" Type="http://schemas.openxmlformats.org/officeDocument/2006/relationships/viewProps" Target="viewProps.xml"/>
  <Relationship Id="rId19"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82308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haft of Femur Fractures — Reamed Nailing]]></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aft of Femur Fractures — Reamed Nai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nciple of Reamed Intramedullary Nailing]]></a:t>
            </a:r>
            <a:br/>
            <a:r>
              <a:rPr lang="en-US" strike="noStrike" sz="1400" spc="0" u="none" cap="none">
                <a:solidFill>
                  <a:srgbClr val="1E293B">
                    <a:alpha val="100000"/>
                  </a:srgbClr>
                </a:solidFill>
                <a:latin typeface="Calibri"/>
              </a:rPr>
              <a:t><![CDATA[Reamed intramedullary nailing is the gold standard treatment for most adult femoral shaft fractures. Reaming enlarges the medullary canal, allowing insertion of a larger and stronger nai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vides strong mechanical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lows early mobil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gh union ra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stores align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Technique]]></a:t>
            </a:r>
            <a:br/>
            <a:br/>
            <a:r>
              <a:rPr lang="en-US" strike="noStrike" sz="1400" spc="0" u="none" cap="none">
                <a:solidFill>
                  <a:srgbClr val="1E293B">
                    <a:alpha val="100000"/>
                  </a:srgbClr>
                </a:solidFill>
                <a:latin typeface="Calibri"/>
              </a:rPr>
              <a:t><![CDATA[Patient positioned supine on fracture tab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osed reduction of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aft of Femur Fractures — Reamed Nai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ntry point at piriformis fossa or greater trochant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uidewire inser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quential reaming of medullary can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sertion of intramedullary nai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and distal locking screw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vantages of Reamed Nailing]]></a:t>
            </a:r>
            <a:br/>
            <a:br/>
            <a:r>
              <a:rPr lang="en-US" strike="noStrike" sz="1400" spc="0" u="none" cap="none">
                <a:solidFill>
                  <a:srgbClr val="1E293B">
                    <a:alpha val="100000"/>
                  </a:srgbClr>
                </a:solidFill>
                <a:latin typeface="Calibri"/>
              </a:rPr>
              <a:t><![CDATA[Better mechanical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gher union ra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lows early weight bear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nimal soft tissue disru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r>
              <a:rPr lang="en-US" strike="noStrike" sz="1400" spc="0" u="none" cap="none">
                <a:solidFill>
                  <a:srgbClr val="1E293B">
                    <a:alpha val="100000"/>
                  </a:srgbClr>
                </a:solidFill>
                <a:latin typeface="Calibri"/>
              </a:rPr>
              <a:t><![CDATA[Fat embolism syndro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align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rdware fail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aft of Femur Fractures — Reamed Nai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Gold standard treatment is reamed intramedullary nai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ch fracture may cause up to 1.5 liters of blood lo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O classification type 32]]></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fixation reduces complic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ockwood and Green’s Fractures in Adults]]></a:t>
            </a:r>
            <a:br/>
            <a:r>
              <a:rPr lang="en-US" strike="noStrike" sz="1200" spc="0" u="none" cap="none">
                <a:solidFill>
                  <a:srgbClr val="1E293B">
                    <a:alpha val="100000"/>
                  </a:srgbClr>
                </a:solidFill>
                <a:latin typeface="Calibri"/>
              </a:rPr>
              <a:t><![CDATA[Campbell’s Operative Orthopaedics]]></a:t>
            </a:r>
            <a:br/>
            <a:r>
              <a:rPr lang="en-US" strike="noStrike" sz="1200" spc="0" u="none" cap="none">
                <a:solidFill>
                  <a:srgbClr val="1E293B">
                    <a:alpha val="100000"/>
                  </a:srgbClr>
                </a:solidFill>
                <a:latin typeface="Calibri"/>
              </a:rPr>
              <a:t><![CDATA[Orthobullets – Femoral Shaft Fractures]]></a:t>
            </a:r>
            <a:br/>
            <a:r>
              <a:rPr lang="en-US" strike="noStrike" sz="1200" spc="0" u="none" cap="none">
                <a:solidFill>
                  <a:srgbClr val="1E293B">
                    <a:alpha val="100000"/>
                  </a:srgbClr>
                </a:solidFill>
                <a:latin typeface="Calibri"/>
              </a:rPr>
              <a:t><![CDATA[AO Trauma Surgery Refe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haft of Femur Fractures — Reamed Nailing]]></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Gold standard for adult diaphyseal femur. Reaming adds biology + bigger nail. Supine position, piriformis/trochanteric entry. Complications: fat embolism, malrotation, knee p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aft of Femur Fractures — Reamed Nai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r>
              <a:rPr lang="en-US" strike="noStrike" sz="1400" spc="0" u="none" cap="none">
                <a:solidFill>
                  <a:srgbClr val="1E293B">
                    <a:alpha val="100000"/>
                  </a:srgbClr>
                </a:solidFill>
                <a:latin typeface="Calibri"/>
              </a:rPr>
              <a:t><![CDATA[Femoral shaft fractures are major injuries involving the diaphysis of the femur between the lesser trochanter and the supracondylar region. These fractures usually occur following high-energy trauma such as road traffic accidents, falls from height, or severe sports injuries. Because the femur is the strongest bone in the body, a large force is usually required to produce a shaft fracture in healthy adul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aft of Femur Fractures — Reamed Nai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moral shaft fractures are associated with significant blood loss, soft tissue injury, and systemic complications. Each femoral shaft fracture may result in approximately 1–1.5 liters of blood loss into the thigh, which can contribute to hypovolemic shock. Therefore, these injuries must be managed promptly as part of trauma resuscitation protocol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aft of Femur Fractures — Reamed Nai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urrent gold standard treatment for most femoral shaft fractures in adults is intramedullary interlocking nailing. Reamed intramedullary nailing provides strong mechanical fixation, allows early mobilization, and has high union ra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and Biomechanics]]></a:t>
            </a:r>
            <a:br/>
            <a:r>
              <a:rPr lang="en-US" strike="noStrike" sz="1400" spc="0" u="none" cap="none">
                <a:solidFill>
                  <a:srgbClr val="1E293B">
                    <a:alpha val="100000"/>
                  </a:srgbClr>
                </a:solidFill>
                <a:latin typeface="Calibri"/>
              </a:rPr>
              <a:t><![CDATA[The femoral shaft is a cylindrical structure composed primarily of dense cortical bone. The femur is designed to withstand substantial compressive and bending forces during activities such as walking and run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aft of Femur Fractures — Reamed Nai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ength approximately 45 cm in adul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rong cortical bone stru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rge medullary can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rounded by powerful thigh muscl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veral muscle groups influence fracture displac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Quadriceps cause anterior displacement of distal frag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mstrings cause shorten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ductor muscles cause medial displac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liopsoas flexes the proximal frag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se muscular forces often produce significant shortening and angulation of fracture frag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aft of Femur Fractures — Reamed Nai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a:t>
            </a:r>
            <a:br/>
            <a:br/>
            <a:r>
              <a:rPr lang="en-US" strike="noStrike" sz="1400" spc="0" u="none" cap="none">
                <a:solidFill>
                  <a:srgbClr val="1E293B">
                    <a:alpha val="100000"/>
                  </a:srgbClr>
                </a:solidFill>
                <a:latin typeface="Calibri"/>
              </a:rPr>
              <a:t><![CDATA[Accounts for approximately 3–5% of all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on in young males due to high-energy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reasing incidence in elderly due to osteopor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 Group]]></a:t>
            </a:r>
            <a:br/>
            <a:r>
              <a:rPr lang="en-US" strike="noStrike" sz="1400" spc="0" u="none" cap="none">
                <a:solidFill>
                  <a:srgbClr val="1E293B">
                    <a:alpha val="100000"/>
                  </a:srgbClr>
                </a:solidFill>
                <a:latin typeface="Calibri"/>
              </a:rPr>
              <a:t><![CDATA[Mechanism of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Young adults]]></a:t>
            </a:r>
            <a:br/>
            <a:r>
              <a:rPr lang="en-US" strike="noStrike" sz="1400" spc="0" u="none" cap="none">
                <a:solidFill>
                  <a:srgbClr val="1E293B">
                    <a:alpha val="100000"/>
                  </a:srgbClr>
                </a:solidFill>
                <a:latin typeface="Calibri"/>
              </a:rPr>
              <a:t><![CDATA[High-energy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derly]]></a:t>
            </a:r>
            <a:br/>
            <a:r>
              <a:rPr lang="en-US" strike="noStrike" sz="1400" spc="0" u="none" cap="none">
                <a:solidFill>
                  <a:srgbClr val="1E293B">
                    <a:alpha val="100000"/>
                  </a:srgbClr>
                </a:solidFill>
                <a:latin typeface="Calibri"/>
              </a:rPr>
              <a:t><![CDATA[Low-energy fal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of Injury]]></a:t>
            </a:r>
            <a:br/>
            <a:br/>
            <a:r>
              <a:rPr lang="en-US" strike="noStrike" sz="1400" spc="0" u="none" cap="none">
                <a:solidFill>
                  <a:srgbClr val="1E293B">
                    <a:alpha val="100000"/>
                  </a:srgbClr>
                </a:solidFill>
                <a:latin typeface="Calibri"/>
              </a:rPr>
              <a:t><![CDATA[Road traffic accid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torcycle accid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ll from heigh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rect blow to thig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logical fractures due to tumo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aft of Femur Fractures — Reamed Nai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a:t>
            </a:r>
            <a:br/>
            <a:r>
              <a:rPr lang="en-US" strike="noStrike" sz="1400" spc="0" u="none" cap="none">
                <a:solidFill>
                  <a:srgbClr val="1E293B">
                    <a:alpha val="100000"/>
                  </a:srgbClr>
                </a:solidFill>
                <a:latin typeface="Calibri"/>
              </a:rPr>
              <a:t><![CDATA[Femoral shaft fractures are commonly classified using the AO/OTA classification syste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O Type]]></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2-A]]></a:t>
            </a:r>
            <a:br/>
            <a:r>
              <a:rPr lang="en-US" strike="noStrike" sz="1400" spc="0" u="none" cap="none">
                <a:solidFill>
                  <a:srgbClr val="1E293B">
                    <a:alpha val="100000"/>
                  </a:srgbClr>
                </a:solidFill>
                <a:latin typeface="Calibri"/>
              </a:rPr>
              <a:t><![CDATA[Simple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2-B]]></a:t>
            </a:r>
            <a:br/>
            <a:r>
              <a:rPr lang="en-US" strike="noStrike" sz="1400" spc="0" u="none" cap="none">
                <a:solidFill>
                  <a:srgbClr val="1E293B">
                    <a:alpha val="100000"/>
                  </a:srgbClr>
                </a:solidFill>
                <a:latin typeface="Calibri"/>
              </a:rPr>
              <a:t><![CDATA[Wedge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2-C]]></a:t>
            </a:r>
            <a:br/>
            <a:r>
              <a:rPr lang="en-US" strike="noStrike" sz="1400" spc="0" u="none" cap="none">
                <a:solidFill>
                  <a:srgbClr val="1E293B">
                    <a:alpha val="100000"/>
                  </a:srgbClr>
                </a:solidFill>
                <a:latin typeface="Calibri"/>
              </a:rPr>
              <a:t><![CDATA[Complex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r>
              <a:rPr lang="en-US" strike="noStrike" sz="1400" spc="0" u="none" cap="none">
                <a:solidFill>
                  <a:srgbClr val="1E293B">
                    <a:alpha val="100000"/>
                  </a:srgbClr>
                </a:solidFill>
                <a:latin typeface="Calibri"/>
              </a:rPr>
              <a:t><![CDATA[Severe thigh p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ormity of thig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hortened limb]]></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ability to bear weigh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elling and bruis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ue to the high-energy nature of injury, patients may have associated injuries such as head trauma, pelvic fractures, or chest inju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aft of Femur Fractures — Reamed Nai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itial Management]]></a:t>
            </a:r>
            <a:br/>
            <a:br/>
            <a:r>
              <a:rPr lang="en-US" strike="noStrike" sz="1400" spc="0" u="none" cap="none">
                <a:solidFill>
                  <a:srgbClr val="1E293B">
                    <a:alpha val="100000"/>
                  </a:srgbClr>
                </a:solidFill>
                <a:latin typeface="Calibri"/>
              </a:rPr>
              <a:t><![CDATA[Follow Advanced Trauma Life Support (ATLS) protoco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trol hemorrh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mobilize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vide analges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ess neurovascular stat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mporary stabilization using traction splints may reduce pain and blood loss during initial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2">
  <a:themeElements>
    <a:clrScheme name="Theme3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14</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2026-05-03T11:13:27Z</dcterms:created>
  <dcterms:modified xsi:type="dcterms:W3CDTF">2026-05-03T11:13:27Z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