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2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hock and Resuscitation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V]]></a:t>
            </a:r>
            <a:br/>
            <a:r>
              <a:rPr lang="en-US" strike="noStrike" sz="1400" spc="0" u="none" cap="none">
                <a:solidFill>
                  <a:srgbClr val="1E293B">
                    <a:alpha val="100000"/>
                  </a:srgbClr>
                </a:solidFill>
                <a:latin typeface="Calibri"/>
              </a:rPr>
              <a:t><![CDATA[>40%]]></a:t>
            </a:r>
            <a:br/>
            <a:r>
              <a:rPr lang="en-US" strike="noStrike" sz="1400" spc="0" u="none" cap="none">
                <a:solidFill>
                  <a:srgbClr val="1E293B">
                    <a:alpha val="100000"/>
                  </a:srgbClr>
                </a:solidFill>
                <a:latin typeface="Calibri"/>
              </a:rPr>
              <a:t><![CDATA[>140]]></a:t>
            </a:r>
            <a:br/>
            <a:r>
              <a:rPr lang="en-US" strike="noStrike" sz="1400" spc="0" u="none" cap="none">
                <a:solidFill>
                  <a:srgbClr val="1E293B">
                    <a:alpha val="100000"/>
                  </a:srgbClr>
                </a:solidFill>
                <a:latin typeface="Calibri"/>
              </a:rPr>
              <a:t><![CDATA[Severely redu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uscitation Principles]]></a:t>
            </a:r>
            <a:br/>
            <a:br/>
            <a:br/>
            <a:r>
              <a:rPr lang="en-US" strike="noStrike" sz="1400" spc="0" u="none" cap="none">
                <a:solidFill>
                  <a:srgbClr val="1E293B">
                    <a:alpha val="100000"/>
                  </a:srgbClr>
                </a:solidFill>
                <a:latin typeface="Calibri"/>
              </a:rPr>
              <a:t><![CDATA[Management of shock in trauma patients follows the principles of Advanced Trauma Life Support (ATLS). The primary objective is restoration of circulating blood volume and tissue per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Ste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irway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eathing assess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tion and hemorrhage contr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venous acc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 resusc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large bore intravenous cannulas should be inserted to facilitate rapid fluid adminis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uid Resuscitation]]></a:t>
            </a:r>
            <a:br/>
            <a:br/>
            <a:br/>
            <a:r>
              <a:rPr lang="en-US" strike="noStrike" sz="1400" spc="0" u="none" cap="none">
                <a:solidFill>
                  <a:srgbClr val="1E293B">
                    <a:alpha val="100000"/>
                  </a:srgbClr>
                </a:solidFill>
                <a:latin typeface="Calibri"/>
              </a:rPr>
              <a:t><![CDATA[Initial resuscitation typically begins with isotonic crystalloid solutions such as normal saline or Ringer lact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bolus of 1–2 liters crystall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ransfusion if ongoing h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sive transfusion protocols in severe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blood transfusion improves oxygen carrying capacity and prevents dilutional coagulopath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Orthopaedic Stabilization]]></a:t>
            </a:r>
            <a:br/>
            <a:br/>
            <a:br/>
            <a:r>
              <a:rPr lang="en-US" strike="noStrike" sz="1400" spc="0" u="none" cap="none">
                <a:solidFill>
                  <a:srgbClr val="1E293B">
                    <a:alpha val="100000"/>
                  </a:srgbClr>
                </a:solidFill>
                <a:latin typeface="Calibri"/>
              </a:rPr>
              <a:t><![CDATA[Early stabilization of fractures helps reduce pain, prevent further blood loss, and improve patient phys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 for pelvic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splints for femor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 in unstable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ve fixation is performed once the patient becomes hemodynamically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Most common cause of shock in trauma is h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fractures may cause up to 1500 ml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 may cause massive blee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S classification divides shock into four clas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fracture stabilization reduces blood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ATLS Advanced Trauma Life Support Manual.]]></a:t>
            </a:r>
            <a:br/>
            <a:r>
              <a:rPr lang="en-US" strike="noStrike" sz="1200" spc="0" u="none" cap="none">
                <a:solidFill>
                  <a:srgbClr val="1E293B">
                    <a:alpha val="100000"/>
                  </a:srgbClr>
                </a:solidFill>
                <a:latin typeface="Calibri"/>
              </a:rPr>
              <a:t><![CDATA[3. Rockwood CA. Rockwood and Greens Fractures in Adults. 9th Edition.]]></a:t>
            </a:r>
            <a:br/>
            <a:r>
              <a:rPr lang="en-US" strike="noStrike" sz="1200" spc="0" u="none" cap="none">
                <a:solidFill>
                  <a:srgbClr val="1E293B">
                    <a:alpha val="100000"/>
                  </a:srgbClr>
                </a:solidFill>
                <a:latin typeface="Calibri"/>
              </a:rPr>
              <a:t><![CDATA[4. Tintinalli Emergency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hock and Resuscitation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hypovolemic (hemorrhagic), distributive (septic, neurogenic), cardiogenic, obstructive. Initial approach: ATLS (Airway with C‑spine, Breathing, Circulation, Disability, Exposure). Hemorrhagic shock is most common in trauma; control bleeding + balanced transfusion (1:1:1) + permissive hypotension until hemorrhage control (except TBI). Resuscitation targets: lactate clearance, base deficit, urine output, MAP appropriate to context. Adjuncts: TXA within 3 hours of injury; damage control surgery principles. Orthopaedic hemorrhage control: pelvic binder, traction for femoral shaft, external fixation, tourniquet in limb exsanguination. Endp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Shock is a life-threatening condition characterized by inadequate tissue perfusion resulting in cellular hypoxia and organ dysfunction. In orthopaedic trauma patients, shock most commonly results from hemorrhage associated with fractures, particularly long bone and pelvic fractures. Prompt recognition and resuscitation are critical to prevent multi-organ failure and dea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surgeons frequently encounter shock in the context of trauma. Severe injuries such as femoral fractures, pelvic fractures, and multiple long bone injuries can result in significant blood loss. Early stabilization of fractures and aggressive resuscitation form the cornerstone of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In trauma patients, the most common cause of shock is h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of Shock]]></a:t>
            </a:r>
            <a:br/>
            <a:br/>
            <a:br/>
            <a:r>
              <a:rPr lang="en-US" strike="noStrike" sz="1400" spc="0" u="none" cap="none">
                <a:solidFill>
                  <a:srgbClr val="1E293B">
                    <a:alpha val="100000"/>
                  </a:srgbClr>
                </a:solidFill>
                <a:latin typeface="Calibri"/>
              </a:rPr>
              <a:t><![CDATA[Shock occurs when tissue oxygen delivery becomes inadequate to meet metabolic demands. Reduced perfusion leads to cellular hypoxia, anaerobic metabolism, and lactic acidosis. If untreated, this process results in progressive organ dys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al physiological changes occur during sh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reased circulating blood volu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cardiac outp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ensatory 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heral vasoconstri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bolic acidosis due to lactate accum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compensatory mechanisms initially maintain blood pressure, but persistent hypoperfusion eventually leads to irreversible sh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Shock]]></a:t>
            </a:r>
            <a:br/>
            <a:br/>
            <a:br/>
            <a:r>
              <a:rPr lang="en-US" strike="noStrike" sz="1400" spc="0" u="none" cap="none">
                <a:solidFill>
                  <a:srgbClr val="1E293B">
                    <a:alpha val="100000"/>
                  </a:srgbClr>
                </a:solidFill>
                <a:latin typeface="Calibri"/>
              </a:rPr>
              <a:t><![CDATA[Shock is classified based on its underlying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volemic]]></a:t>
            </a:r>
            <a:br/>
            <a:r>
              <a:rPr lang="en-US" strike="noStrike" sz="1400" spc="0" u="none" cap="none">
                <a:solidFill>
                  <a:srgbClr val="1E293B">
                    <a:alpha val="100000"/>
                  </a:srgbClr>
                </a:solidFill>
                <a:latin typeface="Calibri"/>
              </a:rPr>
              <a:t><![CDATA[Loss of circulating blood volume]]></a:t>
            </a:r>
            <a:br/>
            <a:r>
              <a:rPr lang="en-US" strike="noStrike" sz="1400" spc="0" u="none" cap="none">
                <a:solidFill>
                  <a:srgbClr val="1E293B">
                    <a:alpha val="100000"/>
                  </a:srgbClr>
                </a:solidFill>
                <a:latin typeface="Calibri"/>
              </a:rPr>
              <a:t><![CDATA[Hemorrh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diogenic]]></a:t>
            </a:r>
            <a:br/>
            <a:r>
              <a:rPr lang="en-US" strike="noStrike" sz="1400" spc="0" u="none" cap="none">
                <a:solidFill>
                  <a:srgbClr val="1E293B">
                    <a:alpha val="100000"/>
                  </a:srgbClr>
                </a:solidFill>
                <a:latin typeface="Calibri"/>
              </a:rPr>
              <a:t><![CDATA[Failure of cardiac pump]]></a:t>
            </a:r>
            <a:br/>
            <a:r>
              <a:rPr lang="en-US" strike="noStrike" sz="1400" spc="0" u="none" cap="none">
                <a:solidFill>
                  <a:srgbClr val="1E293B">
                    <a:alpha val="100000"/>
                  </a:srgbClr>
                </a:solidFill>
                <a:latin typeface="Calibri"/>
              </a:rPr>
              <a:t><![CDATA[Myocardial infar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ibutive]]></a:t>
            </a:r>
            <a:br/>
            <a:r>
              <a:rPr lang="en-US" strike="noStrike" sz="1400" spc="0" u="none" cap="none">
                <a:solidFill>
                  <a:srgbClr val="1E293B">
                    <a:alpha val="100000"/>
                  </a:srgbClr>
                </a:solidFill>
                <a:latin typeface="Calibri"/>
              </a:rPr>
              <a:t><![CDATA[Abnormal vasodilation]]></a:t>
            </a:r>
            <a:br/>
            <a:r>
              <a:rPr lang="en-US" strike="noStrike" sz="1400" spc="0" u="none" cap="none">
                <a:solidFill>
                  <a:srgbClr val="1E293B">
                    <a:alpha val="100000"/>
                  </a:srgbClr>
                </a:solidFill>
                <a:latin typeface="Calibri"/>
              </a:rPr>
              <a:t><![CDATA[Septic sho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structive]]></a:t>
            </a:r>
            <a:br/>
            <a:r>
              <a:rPr lang="en-US" strike="noStrike" sz="1400" spc="0" u="none" cap="none">
                <a:solidFill>
                  <a:srgbClr val="1E293B">
                    <a:alpha val="100000"/>
                  </a:srgbClr>
                </a:solidFill>
                <a:latin typeface="Calibri"/>
              </a:rPr>
              <a:t><![CDATA[Mechanical obstruction of circulation]]></a:t>
            </a:r>
            <a:br/>
            <a:r>
              <a:rPr lang="en-US" strike="noStrike" sz="1400" spc="0" u="none" cap="none">
                <a:solidFill>
                  <a:srgbClr val="1E293B">
                    <a:alpha val="100000"/>
                  </a:srgbClr>
                </a:solidFill>
                <a:latin typeface="Calibri"/>
              </a:rPr>
              <a:t><![CDATA[Pulmonary em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rthopaedic trauma, hypovolemic shock due to hemorrhage is the most common form encounte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urces of Blood Loss in Orthopaedic Trauma]]></a:t>
            </a:r>
            <a:br/>
            <a:br/>
            <a:br/>
            <a:r>
              <a:rPr lang="en-US" strike="noStrike" sz="1400" spc="0" u="none" cap="none">
                <a:solidFill>
                  <a:srgbClr val="1E293B">
                    <a:alpha val="100000"/>
                  </a:srgbClr>
                </a:solidFill>
                <a:latin typeface="Calibri"/>
              </a:rPr>
              <a:t><![CDATA[Significant hemorrhage can occur with certain fractures. Understanding the potential blood loss associated with each fracture helps clinicians anticipate sh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a:t>
            </a:r>
            <a:br/>
            <a:r>
              <a:rPr lang="en-US" strike="noStrike" sz="1400" spc="0" u="none" cap="none">
                <a:solidFill>
                  <a:srgbClr val="1E293B">
                    <a:alpha val="100000"/>
                  </a:srgbClr>
                </a:solidFill>
                <a:latin typeface="Calibri"/>
              </a:rPr>
              <a:t><![CDATA[Estimated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a:t>
            </a:r>
            <a:br/>
            <a:r>
              <a:rPr lang="en-US" strike="noStrike" sz="1400" spc="0" u="none" cap="none">
                <a:solidFill>
                  <a:srgbClr val="1E293B">
                    <a:alpha val="100000"/>
                  </a:srgbClr>
                </a:solidFill>
                <a:latin typeface="Calibri"/>
              </a:rPr>
              <a:t><![CDATA[1000–1500 m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a:t>
            </a:r>
            <a:br/>
            <a:r>
              <a:rPr lang="en-US" strike="noStrike" sz="1400" spc="0" u="none" cap="none">
                <a:solidFill>
                  <a:srgbClr val="1E293B">
                    <a:alpha val="100000"/>
                  </a:srgbClr>
                </a:solidFill>
                <a:latin typeface="Calibri"/>
              </a:rPr>
              <a:t><![CDATA[2000–3000 m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fracture]]></a:t>
            </a:r>
            <a:br/>
            <a:r>
              <a:rPr lang="en-US" strike="noStrike" sz="1400" spc="0" u="none" cap="none">
                <a:solidFill>
                  <a:srgbClr val="1E293B">
                    <a:alpha val="100000"/>
                  </a:srgbClr>
                </a:solidFill>
                <a:latin typeface="Calibri"/>
              </a:rPr>
              <a:t><![CDATA[500–1000 m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fracture]]></a:t>
            </a:r>
            <a:br/>
            <a:r>
              <a:rPr lang="en-US" strike="noStrike" sz="1400" spc="0" u="none" cap="none">
                <a:solidFill>
                  <a:srgbClr val="1E293B">
                    <a:alpha val="100000"/>
                  </a:srgbClr>
                </a:solidFill>
                <a:latin typeface="Calibri"/>
              </a:rPr>
              <a:t><![CDATA[500 m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 are particularly dangerous because they may cause massive retroperitoneal blee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Clinical manifestations depend on the severity of shock and the amount of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chycard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l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d clammy sk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ered mental sta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urine outpu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hock and Resuscitation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recognition is essential because patients may initially maintain normal blood pressure despite significant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LS Classification of Hemorrhagic Shock]]></a:t>
            </a:r>
            <a:br/>
            <a:br/>
            <a:br/>
            <a:r>
              <a:rPr lang="en-US" strike="noStrike" sz="1400" spc="0" u="none" cap="none">
                <a:solidFill>
                  <a:srgbClr val="1E293B">
                    <a:alpha val="100000"/>
                  </a:srgbClr>
                </a:solidFill>
                <a:latin typeface="Calibri"/>
              </a:rPr>
              <a:t><![CDATA[The Advanced Trauma Life Support (ATLS) system classifies hemorrhagic shock into four classes based on the amount of blood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a:t>
            </a:r>
            <a:br/>
            <a:r>
              <a:rPr lang="en-US" strike="noStrike" sz="1400" spc="0" u="none" cap="none">
                <a:solidFill>
                  <a:srgbClr val="1E293B">
                    <a:alpha val="100000"/>
                  </a:srgbClr>
                </a:solidFill>
                <a:latin typeface="Calibri"/>
              </a:rPr>
              <a:t><![CDATA[Blood Loss]]></a:t>
            </a:r>
            <a:br/>
            <a:r>
              <a:rPr lang="en-US" strike="noStrike" sz="1400" spc="0" u="none" cap="none">
                <a:solidFill>
                  <a:srgbClr val="1E293B">
                    <a:alpha val="100000"/>
                  </a:srgbClr>
                </a:solidFill>
                <a:latin typeface="Calibri"/>
              </a:rPr>
              <a:t><![CDATA[Heart Rate]]></a:t>
            </a:r>
            <a:br/>
            <a:r>
              <a:rPr lang="en-US" strike="noStrike" sz="1400" spc="0" u="none" cap="none">
                <a:solidFill>
                  <a:srgbClr val="1E293B">
                    <a:alpha val="100000"/>
                  </a:srgbClr>
                </a:solidFill>
                <a:latin typeface="Calibri"/>
              </a:rPr>
              <a:t><![CDATA[Blood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a:t>
            </a:r>
            <a:br/>
            <a:r>
              <a:rPr lang="en-US" strike="noStrike" sz="1400" spc="0" u="none" cap="none">
                <a:solidFill>
                  <a:srgbClr val="1E293B">
                    <a:alpha val="100000"/>
                  </a:srgbClr>
                </a:solidFill>
                <a:latin typeface="Calibri"/>
              </a:rPr>
              <a:t><![CDATA[<15%]]></a:t>
            </a:r>
            <a:br/>
            <a:r>
              <a:rPr lang="en-US" strike="noStrike" sz="1400" spc="0" u="none" cap="none">
                <a:solidFill>
                  <a:srgbClr val="1E293B">
                    <a:alpha val="100000"/>
                  </a:srgbClr>
                </a:solidFill>
                <a:latin typeface="Calibri"/>
              </a:rPr>
              <a:t><![CDATA[Normal]]></a:t>
            </a:r>
            <a:br/>
            <a:r>
              <a:rPr lang="en-US" strike="noStrike" sz="1400" spc="0" u="none" cap="none">
                <a:solidFill>
                  <a:srgbClr val="1E293B">
                    <a:alpha val="100000"/>
                  </a:srgbClr>
                </a:solidFill>
                <a:latin typeface="Calibri"/>
              </a:rPr>
              <a:t><![CDATA[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I]]></a:t>
            </a:r>
            <a:br/>
            <a:r>
              <a:rPr lang="en-US" strike="noStrike" sz="1400" spc="0" u="none" cap="none">
                <a:solidFill>
                  <a:srgbClr val="1E293B">
                    <a:alpha val="100000"/>
                  </a:srgbClr>
                </a:solidFill>
                <a:latin typeface="Calibri"/>
              </a:rPr>
              <a:t><![CDATA[15–30%]]></a:t>
            </a:r>
            <a:br/>
            <a:r>
              <a:rPr lang="en-US" strike="noStrike" sz="1400" spc="0" u="none" cap="none">
                <a:solidFill>
                  <a:srgbClr val="1E293B">
                    <a:alpha val="100000"/>
                  </a:srgbClr>
                </a:solidFill>
                <a:latin typeface="Calibri"/>
              </a:rPr>
              <a:t><![CDATA[>100]]></a:t>
            </a:r>
            <a:br/>
            <a:r>
              <a:rPr lang="en-US" strike="noStrike" sz="1400" spc="0" u="none" cap="none">
                <a:solidFill>
                  <a:srgbClr val="1E293B">
                    <a:alpha val="100000"/>
                  </a:srgbClr>
                </a:solidFill>
                <a:latin typeface="Calibri"/>
              </a:rPr>
              <a:t><![CDATA[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 III]]></a:t>
            </a:r>
            <a:br/>
            <a:r>
              <a:rPr lang="en-US" strike="noStrike" sz="1400" spc="0" u="none" cap="none">
                <a:solidFill>
                  <a:srgbClr val="1E293B">
                    <a:alpha val="100000"/>
                  </a:srgbClr>
                </a:solidFill>
                <a:latin typeface="Calibri"/>
              </a:rPr>
              <a:t><![CDATA[30–40%]]></a:t>
            </a:r>
            <a:br/>
            <a:r>
              <a:rPr lang="en-US" strike="noStrike" sz="1400" spc="0" u="none" cap="none">
                <a:solidFill>
                  <a:srgbClr val="1E293B">
                    <a:alpha val="100000"/>
                  </a:srgbClr>
                </a:solidFill>
                <a:latin typeface="Calibri"/>
              </a:rPr>
              <a:t><![CDATA[>120]]></a:t>
            </a:r>
            <a:br/>
            <a:r>
              <a:rPr lang="en-US" strike="noStrike" sz="1400" spc="0" u="none" cap="none">
                <a:solidFill>
                  <a:srgbClr val="1E293B">
                    <a:alpha val="100000"/>
                  </a:srgbClr>
                </a:solidFill>
                <a:latin typeface="Calibri"/>
              </a:rPr>
              <a:t><![CDATA[Redu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2026-09-15T02:22:11Z</dcterms:created>
  <dcterms:modified xsi:type="dcterms:W3CDTF">2026-09-15T02:22:11Z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