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467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tal shoulder arthroplasty: gold standard for glenohumeral OA with intact rotator cuff; superior pain relief and function compared to hemiarthroplasty for primary OA; the glenoid component is the weak link — glenoid loosening is the most common cause of rev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miarthroplasty vs TSA in OA: multiple RCTs and meta-analyses show TSA provides superior pain relief, range of motion, and patient satisfaction compared to HA for primary OA — TSA preferred when glenoid is arthritic and cuff is intac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by Diagnosi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ferred Proced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mary glenohumeral OA + intact cuff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S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ld standard; superior to HA in OA; address glenoid retroversion (>15° — augmented glenoid or eccentric reaming)]]>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heumatoid arthritis (R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SA or RSA depending on cuff stat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or cuff commonly involved in RA; assess carefully; bone quality poor; cement fixation often need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ff tear arthropath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erse shoulder arthroplasty (RS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rreparable cuff + arthritis; RSA replaces cuff function with deltoid leverage; do NOT perform anatomical TS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4-part proximal humerus fracture (acut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SA (increasingly) or H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SA preferred in elderly (>75) — more predictable function than HA; HA needs tuberosity healing which often fails]]>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N humeral head (early stag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 or resurfac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rve glenoid if not arthritic; TSA if glenoid involved; core decompression for Stages I–I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led previous shoulder arthroplas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SA (most revision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id loosening most common failure; subscapularis insufficiency; RSA handles cuff deficiency and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humeral Arthritis — Classification (Walch)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Walch classification (1999) describes glenoid morphology in primary glenohumeral OA and guides component selection and surgical technique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lch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id Morph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Impl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ntral wear; concentric glenoid; minimal retrover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ndard glenoid component; straightforwar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ntral wear with medialisation; deep central ero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of perforation; careful reaming; augment if necessa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wear; subchondral sclerosis posteriorly; no sublux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ccentric anterior reaming to correct retrover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wear + biconcave glenoid; posterior subluxation of humeral hea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plex anatomical TSA glenoid; eccentric reaming vs augmented/asymmetric glenoid compon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noconcave glenoid with >15° retroversion; posterior subluxation >80%]]>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ider RSA or augmented glenoid; very difficult to correct with standard compon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ysplastic retroversion (>25°) regardless of wear; developmental origin]]>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ugmented glenoid or consider RSA; challenging anatom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lch B2: most common complex glenoid variant in primary OA; posterior glenoid erosion creates biconcave glenoid; requires either eccentric anterior reaming (risks anterior perforation) or augmented posterior glenoid component to correct retroversion and restore neutral ver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id retroversion correction: for every 1 mm of eccentric reaming, approximately 3° of retroversion is corrected; maximum safe eccentric reaming approximately 10–12 mm before risk of anterior perfor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Approach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topectoral approach: standard for all anatomical shoulder arthroplasty and most RSA; internervous plane between deltoid (axillary nerve) and pectoralis major (medial/lateral pectoral nerves); cephalic vein retracted medially or lateral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lch G et al. Morphologic study of the glenoid in primary glenohumeral osteoarthritis. J Arthroplasty. 1999;14(6):756–76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CS 2nd. Replacement arthroplasty for glenohumeral osteoarthritis. J Bone Joint Surg Am. 1974;56(1):1–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ris TR, Iannotti JP. Functional outcome after shoulder arthroplasty for primary osteoarthritis: a multicenter study. J Shoulder Elbow Surg. 2002;11(2):130–13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dwards TB et al. Comparison of hemiarthroplasty and total shoulder arthroplasty in the treatment of primary glenohumeral osteoarthritis: results of a multicenter study. J Shoulder Elbow Surg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rng E, Zingmond D, Krenek L, Soohoo NF. Factors predicting complication rates after primary shoulder arthroplasty. J Shoulder Elbow Surg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d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miarthroplasty: isolated humeral head disease (e.g., AVN, head-splitting fracture). Anatomic TSA: primary OA, RA, post-traumatic arthritis with intact rotator cuff. Reverse TSA: cuff tear arthropathy, pseudoparalysis, failed TSA. Contraindications: active infection, absent deltoid (RSA). Choice depends on cuff integrity, bone stock, patient age/activ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oulder arthroplasty encompasses a spectrum of procedures from hemiarthroplasty (humeral head replacement only) to total shoulder arthroplasty (TSA, both humeral and glenoid replacement) and reverse total shoulder arthroplasty (RSA). Correct patient selection — matching the right procedure to the right diagnosis — is the most critical determinant of outcome. An intact or repairable rotator cuff is a prerequisite for anatomical shoulder arthroplas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glenohumeral joint is the most mobile joint in the body — a shallow glenoid socket on a mobile scapula; stability provided predominantly by the rotator cuff, capsulo-labral complex, and negative intra-articular pressure rather than bony congru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 glenohumeral anatomy: glenoid retroverts approximately 7° relative to the scapular plane; humeral head retroversion approximately 20–30°; neck-shaft angle approximately 130–135°; these parameters guide component positioning in anatomical TS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or cuff assessment is the pivotal examination step: an intact or reconstructable rotator cuff (particularly supraspinatus and subscapularis) is required for anatomical shoulder arthroplasty to function; irreparable rotator cuff tear mandates reverse shoulder 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scapularis: most critical muscle for anterior stability and internal rotation; divided as part of the deltopectoral approach; must be repaired meticulously; failure leads to anterior instability and progressive glenoid loosen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s of Shoulder Arthroplasty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ced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onents Re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or Cuff Requir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mary Ind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miarthroplasty (H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meral head on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 cuff requir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4-part proximal humerus fracture; AVN humeral head; young patients preserving glenoi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tal shoulder arthroplasty (TS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meral head + glenoid compon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 cuff — mandato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humeral OA with intact cuff; primary arthritis; post-traumatic OA with intact cuff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erse total shoulder arthroplasty (RS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ersed ball-and-socket — glenosphere on glenoid; cup on humer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or cuff IRREPARABLE — relies on deltoi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ff tear arthropathy; irreparable rotator cuff tear; failed anatomical TSA; complex fracture in elder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surfacing arthroplas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meral head cap — bone-conserv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 cuff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oung active patients with OA; preserves bone stock; no intramedullary canal instrumen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2026-09-16T03:47:12Z</dcterms:created>
  <dcterms:modified xsi:type="dcterms:W3CDTF">2026-09-16T03:47:12Z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