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presProps" Target="presProps.xml"/>
  <Relationship Id="rId24" Type="http://schemas.openxmlformats.org/officeDocument/2006/relationships/viewProps" Target="viewProps.xml"/>
  <Relationship Id="rId25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60659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266700"/>
          <a:ext cx="8620125" cy="4953000"/>
          <a:chOff x="523875" y="266700"/>
          <a:chExt cx="8620125" cy="4953000"/>
        </a:xfrm>
      </p:grpSpPr>
      <p:sp>
        <p:nvSpPr>
          <p:cNvPr id="2" name=""/>
          <p:cNvSpPr txBox="1"/>
          <p:nvPr/>
        </p:nvSpPr>
        <p:spPr>
          <a:xfrm>
            <a:off x="523875" y="266700"/>
            <a:ext cx="285750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71500"/>
            <a:ext cx="285750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PORT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1524000"/>
            <a:ext cx="809625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Shoulder Instability — Revision Surgery]]></a:t>
            </a:r>
          </a:p>
        </p:txBody>
      </p:sp>
      <p:sp>
        <p:nvSpPr>
          <p:cNvPr id="5" name=""/>
          <p:cNvSpPr txBox="1"/>
          <p:nvPr/>
        </p:nvSpPr>
        <p:spPr>
          <a:xfrm>
            <a:off x="523875" y="4686300"/>
            <a:ext cx="809625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he Orthopaedic Knowledge Network  •  orthonotes.in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houlder Instability — Revision Surger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atarjet Procedure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Latarjet procedure transfers the coracoid process with its attached conjoint tendon to the anterior glenoid rim, providing three simultaneous stabilising mechanisms — the "triple-block effect."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riple-block mechanism: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echanism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escription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1. Bony block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racoid graft extends the anterior glenoid arc — increases glenoid width by approximately 6–8 mm; directly addresses anterior bone defici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houlder Instability — Revision Surger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2. Sling effec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njoint tendon (conjoined tendon of short head biceps + coracobrachialis) acts as a dynamic inferior sling in ABER — tightens in abduction to prevent anterior translation; most important in lower-arc instability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3. Capsular repair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bscapularis split + capsule repair reinforces anterior soft tissue restraint at the end of the procedur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houlder Instability — Revision Surger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atarjet indications: glenoid bone loss >20–25%; off-track Hill-Sachs; failed previous Bankart repair (especially with bone loss); contact sport athletes at high risk of recurrence; hyperlaxity with bone loss; revision instability]]>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racoid graft positioning: flush with or slightly proud of the anterior glenoid surface — proud graft risks humeral head erosion and OA; recessed graft loses bony block effect; the inferior coracoid surface should be flush with the glenoid fac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houlder Instability — Revision Surger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ixation: two divergent screws (3.5 mm or 4.5 mm cortical) through the coracoid into the glenoid neck; parallel placement risks coracoid fracture; convergent placement risks screw loosening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bscapularis management: split (Latarjet) through the lower 1/3 and upper 2/3 — preserves subscapularis function; divide (Bristow variant) — less commonly use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houlder Instability — Revision Surger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rthroscopic Latarjet: increasingly performed; equivalent results to open in experienced hands; technically demanding; steep learning curve; not recommended without significant experience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esults: recurrence rate approximately 2–5%; 10-year survivorship approximately 94–95%; patient satisfaction high; return to sport approximately 75–85%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houlder Instability — Revision Surger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emplissage Procedure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emplissage: arthroscopic posterior capsulodesis and infraspinatus tenodesis into the Hill-Sachs defect — fills the defect, preventing it from engaging the anterior glenoid rim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emplissage indication: off-track Hill-Sachs lesion with minimal or no significant glenoid bone loss (<20%); converts an engaging Hill-Sachs to a non-engaging one; performed concurrently with arthroscopic Bankart repair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houlder Instability — Revision Surger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soft tissue fill prevents engagement but does not restore bone — appropriate only when Hill-Sachs is the primary problem without significant glenoid bone los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unctional consequence: approximately 10–15° loss of external rotation post-remplissage — acceptable trade-off in most patients; affects overhead athletes disproportionatel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houlder Instability — Revision Surger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esults: re-dislocation rate approximately 5–8%; lower than Bankart alone for off-track lesions; external rotation loss is the main reported limitation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emplissage vs Latarjet for off-track Hill-Sachs with minimal glenoid loss: no definitive superiority established; Latarjet preferred by many when glenoid loss approaching 20%; remplissage preferred when glenoid loss is minimal (<13%) and Hill-Sachs is the dominant problem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houlder Instability — Revision Surger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mplications of Latarjet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mplica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cidenc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ote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ecurrence / instabilit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2–5%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Usually from graft resorption, non-union, or screw loosening; revision very complex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usculocutaneous nerve injur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1–5% (mostly traction neuropraxia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ost feared neurological complication; enters conjoint tendon 3–5 cm distal to coracoid; retract gently; most recover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xillary nerve injur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<1%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uring inferior dissection; retraction; generally recovers with tim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Referenc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i Giacomo G et al. Evolving concept of bipolar bone loss and the Hill-Sachs lesion: from "engaging/non-engaging" concept to "on-track/off-track" concept. Arthroscopy. 2014;30(1):90–98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atarjet M. Treatment of recurrent dislocation of the shoulder. Lyon Chir. 1954;49(8):994–1003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oileau P et al. Arthroscopic Bankart-Bristow-Latarjet procedure: the development and early results of a safe and reproducible technique. Arthroscopy. 2010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alg F, Boileau P. The instability severity index score. J Bone Joint Surg Br. 2007;89(11):1470–1477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urkhart SS, De Beer JF. Traumatic glenohumeral bone defects and their relationship to failure of arthroscopic Bankart repairs. Arthroscopy. 2000;16(7):677–694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urchase RJ et al. Hill-Sachs remplissage:..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ecurrent instability may follow failed Bankart repair. Causes: capsulolabral failure, glenoid bone loss, engaging Hill-Sachs. Workup: MRI, CT for bone loss quantification. Revision options: repeat Bankart, remplissage, Latarjet, bone grafting. Complications: recurrence, stiffness, graft nonunion, arthritis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1809750"/>
          <a:ext cx="8620125" cy="3524250"/>
          <a:chOff x="523875" y="1809750"/>
          <a:chExt cx="8620125" cy="3524250"/>
        </a:xfrm>
      </p:grpSpPr>
      <p:sp>
        <p:nvSpPr>
          <p:cNvPr id="2" name=""/>
          <p:cNvSpPr txBox="1"/>
          <p:nvPr/>
        </p:nvSpPr>
        <p:spPr>
          <a:xfrm>
            <a:off x="523875" y="1809750"/>
            <a:ext cx="8096250" cy="3429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2228850"/>
            <a:ext cx="8096250" cy="76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Shoulder Instability — Revision Surger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3238500"/>
            <a:ext cx="8096250" cy="28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|  The Orthopaedic Knowledge Network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houlder Instability — Revision Surger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verview & Epidemiology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ecurrent shoulder instability following failed primary stabilisation surgery is a clinically challenging problem requiring systematic analysis of the cause of failure before embarking on revision. The most common reason for failure of a primary Bankart repair is unrecognised or inadequately addressed bone loss — either glenoid, humeral, or both. Revision instability surgery demands a thorough understanding of the engaging Hill-Sachs lesion, glenoid track concept, and when to escalate from soft tissue to bony procedures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houlder Instability — Revision Surger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ecurrence after primary arthroscopic Bankart repair: approximately 15–25% overall; significantly higher in patients with significant bone loss, hyperlaxity, young age (<20 years), competitive contact sport, and off-track Hill-Sachs lesion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ecurrence after open Bankart repair: approximately 5–10% — lower than arthroscopic in the presence of bone los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houlder Instability — Revision Surger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ost common causes of failure: unrecognised glenoid bone loss (most common), engaging Hill-Sachs lesion (off-track), soft tissue failure (anchor pullout, capsule stretching), hyperlaxity not addressed, incorrect patient selec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houlder Instability — Revision Surger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critical step before any revision instability surgery is quantification of bone loss — CT scan with 3D reconstruction is mandatory; glenoid bone loss >20–25% and/or engaging off-track Hill-Sachs lesion requires a bony procedure rather than repeat soft tissue repair]]>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atarjet procedure is now the most commonly performed revision procedure and the primary procedure in patients with significant bone los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houlder Instability — Revision Surger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one Loss Assessment — Glenoid Track Concept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glenoid track concept (Di Giacomo, 2014) provides a unified framework for assessing the interaction between glenoid bone loss and the Hill-Sachs lesion, and predicting engagement risk.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lenoid track: the zone of the humeral head that contacts the anterior glenoid rim during extreme abduction and external rotation (the position of apprehension and dislocation); calculated as a percentage of the glenoid width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houlder Instability — Revision Surger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lenoid track formula: GT = 0.83 × D − (d + HS width) where D = glenoid diameter, d = amount of anterior glenoid bone loss, HS = Hill-Sachs lesion width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n-track Hill-Sachs: the medial extent of the Hill-Sachs lesion falls within the glenoid track — will NOT engage during movement; soft tissue repair (Bankart) appropriat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houlder Instability — Revision Surger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ff-track Hill-Sachs: the medial extent of the Hill-Sachs lesion extends beyond the glenoid track — WILL engage the anterior glenoid rim during ABER; soft tissue repair alone will fail; requires bony procedure (Latarjet or remplissage)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lenoid bone loss quantification: CT 3D en-face (best-fit circle method); <13.5% = low risk; 13.5–20% = moderate risk; >20–25% = high risk; absolute threshold for Latarjet is debated — most use >20–25% as the cutoff]]>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23">
  <a:themeElements>
    <a:clrScheme name="Theme2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2026-06-16T06:12:05Z</dcterms:created>
  <dcterms:modified xsi:type="dcterms:W3CDTF">2026-06-16T06:12:05Z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