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459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kin Traction in Childre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 Traction — Thomas Splint]]></a:t>
            </a:r>
            <a:br/>
            <a:br/>
            <a:r>
              <a:rPr lang="en-US" strike="noStrike" sz="1400" spc="0" u="none" cap="none">
                <a:solidFill>
                  <a:srgbClr val="1E293B">
                    <a:alpha val="100000"/>
                  </a:srgbClr>
                </a:solidFill>
                <a:latin typeface="Calibri"/>
              </a:rPr>
              <a:t><![CDATA[Thomas splint (fixed skin traction): used for femoral fractures in older children (typically 2–10 years) and occasionally in adults as a temporary first aid/transport device; a Thomas splint consists of a padded ring that fits around the upper thigh/groin and two metal rods that extend distally beyond the foot; skin traction strapping is applied to the lower leg and attached to the distal end of the splint frame; the ring provides countertraction against the ischial tuberosity (ring sits in the groin — the femur pushes the leg away from the body against the ring); the leg is supported by fabric slings threaded through the metal rods; the fractured femur is immobilised in the splint by the combination of traction and counter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ilton-Russell traction: a form of balanced skin traction used for femoral fractures; a sling under the knee provides a vertical lifting force while horizontal skin traction is applied to the leg; the resultant force acts along the femoral axis; the resultant pull = approximately twice the hanging weight due to the pulley arrangement; used for hip conditions (DDH, Perthes` disease pre-operatively), proximal femoral fractures, and acetabular fractures awaiting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mas splint as transport immobilisation: the most important use of the Thomas splint in modern trauma is as an immediate field/transport splint for femoral shaft fractures; it dramatically reduces blood loss, pain, and further soft tissue injury by immobilising the fractured femur during transport; Sager splint and Kendrick traction device (KTD) are modern alternatives used by paramedics; the principle is identical — distract the fractured femur against the countertraction of the ring in the gro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Traction — Complications & Monitoring]]></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compromise (Gallows traction)]]></a:t>
            </a:r>
            <a:br/>
            <a:r>
              <a:rPr lang="en-US" strike="noStrike" sz="1400" spc="0" u="none" cap="none">
                <a:solidFill>
                  <a:srgbClr val="1E293B">
                    <a:alpha val="100000"/>
                  </a:srgbClr>
                </a:solidFill>
                <a:latin typeface="Calibri"/>
              </a:rPr>
              <a:t><![CDATA[Vertical position impedes venous and arterial flow in the lower leg; traction force + gravity compresses vessels; in heavy children, the arterial inflow is compromised → Volkmann`s ischaemia of the foot and leg]]></a:t>
            </a:r>
            <a:br/>
            <a:r>
              <a:rPr lang="en-US" strike="noStrike" sz="1400" spc="0" u="none" cap="none">
                <a:solidFill>
                  <a:srgbClr val="1E293B">
                    <a:alpha val="100000"/>
                  </a:srgbClr>
                </a:solidFill>
                <a:latin typeface="Calibri"/>
              </a:rPr>
              <a:t><![CDATA[Strict age/weight limits (<2 years, <12–15 kg); hourly neurovascular observations; remove traction IMMEDIATELY if cold foot, pallor, absent pulse, or pain; do NOT delay to reassess — act immedi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breakdown / pressure sores]]></a:t>
            </a:r>
            <a:br/>
            <a:r>
              <a:rPr lang="en-US" strike="noStrike" sz="1400" spc="0" u="none" cap="none">
                <a:solidFill>
                  <a:srgbClr val="1E293B">
                    <a:alpha val="100000"/>
                  </a:srgbClr>
                </a:solidFill>
                <a:latin typeface="Calibri"/>
              </a:rPr>
              <a:t><![CDATA[Wrinkled or poorly applied strapping creates pressure ridges; bony prominences (malleoli, fibular head, heel) not adequately padded]]></a:t>
            </a:r>
            <a:br/>
            <a:r>
              <a:rPr lang="en-US" strike="noStrike" sz="1400" spc="0" u="none" cap="none">
                <a:solidFill>
                  <a:srgbClr val="1E293B">
                    <a:alpha val="100000"/>
                  </a:srgbClr>
                </a:solidFill>
                <a:latin typeface="Calibri"/>
              </a:rPr>
              <a:t><![CDATA[Pad bony prominences before application; smooth strapping application; use non-adhesive foam (avoids skin sensitivity); inspect skin under strapping daily; change if any redness or bliste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oneal nerve palsy]]></a:t>
            </a:r>
            <a:br/>
            <a:r>
              <a:rPr lang="en-US" strike="noStrike" sz="1400" spc="0" u="none" cap="none">
                <a:solidFill>
                  <a:srgbClr val="1E293B">
                    <a:alpha val="100000"/>
                  </a:srgbClr>
                </a:solidFill>
                <a:latin typeface="Calibri"/>
              </a:rPr>
              <a:t><![CDATA[Pressure over the fibular head from strapping or traction straps; common peroneal nerve (CPN) is superficial at the fibular neck]]></a:t>
            </a:r>
            <a:br/>
            <a:r>
              <a:rPr lang="en-US" strike="noStrike" sz="1400" spc="0" u="none" cap="none">
                <a:solidFill>
                  <a:srgbClr val="1E293B">
                    <a:alpha val="100000"/>
                  </a:srgbClr>
                </a:solidFill>
                <a:latin typeface="Calibri"/>
              </a:rPr>
              <a:t><![CDATA[Pad the fibular head before traction application; check for foot drop and lateral ankle numbness at each neurovascular check; if foot drop develops → release traction and rech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traction / distraction]]></a:t>
            </a:r>
            <a:br/>
            <a:r>
              <a:rPr lang="en-US" strike="noStrike" sz="1400" spc="0" u="none" cap="none">
                <a:solidFill>
                  <a:srgbClr val="1E293B">
                    <a:alpha val="100000"/>
                  </a:srgbClr>
                </a:solidFill>
                <a:latin typeface="Calibri"/>
              </a:rPr>
              <a:t><![CDATA[Excessive traction weight causes distraction at the fracture site; in children, overcorrection and excessive lengthening is possible due to the periosteal sleeve and reactive bone growth]]></a:t>
            </a:r>
            <a:br/>
            <a:r>
              <a:rPr lang="en-US" strike="noStrike" sz="1400" spc="0" u="none" cap="none">
                <a:solidFill>
                  <a:srgbClr val="1E293B">
                    <a:alpha val="100000"/>
                  </a:srgbClr>
                </a:solidFill>
                <a:latin typeface="Calibri"/>
              </a:rPr>
              <a:t><![CDATA[Regular radiographic monitoring; femoral shaft fractures in children — accept 1–2 cm of overriding (shortening) because reactive overgrowth will occur in children under 10 years; overly aggressive reduction risks delayed union from dis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reduction / malunion]]></a:t>
            </a:r>
            <a:br/>
            <a:r>
              <a:rPr lang="en-US" strike="noStrike" sz="1400" spc="0" u="none" cap="none">
                <a:solidFill>
                  <a:srgbClr val="1E293B">
                    <a:alpha val="100000"/>
                  </a:srgbClr>
                </a:solidFill>
                <a:latin typeface="Calibri"/>
              </a:rPr>
              <a:t><![CDATA[Inadequate traction weight; traction cord not running freely; child too active/restless (particularly toddlers in Gallows traction)]]></a:t>
            </a:r>
            <a:br/>
            <a:r>
              <a:rPr lang="en-US" strike="noStrike" sz="1400" spc="0" u="none" cap="none">
                <a:solidFill>
                  <a:srgbClr val="1E293B">
                    <a:alpha val="100000"/>
                  </a:srgbClr>
                </a:solidFill>
                <a:latin typeface="Calibri"/>
              </a:rPr>
              <a:t><![CDATA[Weekly X-rays; check traction setup daily; accept 15° of angulation in the sagittal plane (anteroposterior) and 10° in the coronal plane (varus/valgus) for mid-shaft femoral fractures in children under 5 — remodelling will correct these deform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lynn JM et al. Traction versus spica cast for treating pediatric femur fractures. J Bone Joint Surg Am. 2004.]]></a:t>
            </a:r>
            <a:br/>
            <a:r>
              <a:rPr lang="en-US" strike="noStrike" sz="1200" spc="0" u="none" cap="none">
                <a:solidFill>
                  <a:srgbClr val="1E293B">
                    <a:alpha val="100000"/>
                  </a:srgbClr>
                </a:solidFill>
                <a:latin typeface="Calibri"/>
              </a:rPr>
              <a:t><![CDATA[Beaty JH, Kasser JR. Rockwood and Wilkins` Fractures in Children. 8th ed. Lippincott; 2015.]]></a:t>
            </a:r>
            <a:br/>
            <a:r>
              <a:rPr lang="en-US" strike="noStrike" sz="1200" spc="0" u="none" cap="none">
                <a:solidFill>
                  <a:srgbClr val="1E293B">
                    <a:alpha val="100000"/>
                  </a:srgbClr>
                </a:solidFill>
                <a:latin typeface="Calibri"/>
              </a:rPr>
              <a:t><![CDATA[Wright JG et al. Operative vs nonoperative treatment of femur fractures in children. J Pediatr Orthop. 2005.]]></a:t>
            </a:r>
            <a:br/>
            <a:r>
              <a:rPr lang="en-US" strike="noStrike" sz="1200" spc="0" u="none" cap="none">
                <a:solidFill>
                  <a:srgbClr val="1E293B">
                    <a:alpha val="100000"/>
                  </a:srgbClr>
                </a:solidFill>
                <a:latin typeface="Calibri"/>
              </a:rPr>
              <a:t><![CDATA[Stannard JP et al. Elastic intramedullary nailing of femoral shaft fractures in children. Instr Course Lect. 2001.]]></a:t>
            </a:r>
            <a:br/>
            <a:r>
              <a:rPr lang="en-US" strike="noStrike" sz="1200" spc="0" u="none" cap="none">
                <a:solidFill>
                  <a:srgbClr val="1E293B">
                    <a:alpha val="100000"/>
                  </a:srgbClr>
                </a:solidFill>
                <a:latin typeface="Calibri"/>
              </a:rPr>
              <a:t><![CDATA[Leet AI, Pichard CP, Ain MC. Surgical treatment of femoral fractures in obese children. J Bone Joint Surg Am. 2005.]]></a:t>
            </a:r>
            <a:br/>
            <a:r>
              <a:rPr lang="en-US" strike="noStrike" sz="1200" spc="0" u="none" cap="none">
                <a:solidFill>
                  <a:srgbClr val="1E293B">
                    <a:alpha val="100000"/>
                  </a:srgbClr>
                </a:solidFill>
                <a:latin typeface="Calibri"/>
              </a:rPr>
              <a:t><![CDATA[Caird MS et al. Factors affecting healing in paediatric femoral fractures. J Pediatr Orthop. 2006.]]></a:t>
            </a:r>
            <a:br/>
            <a:r>
              <a:rPr lang="en-US" strike="noStrike" sz="1200" spc="0" u="none" cap="none">
                <a:solidFill>
                  <a:srgbClr val="1E293B">
                    <a:alpha val="100000"/>
                  </a:srgbClr>
                </a:solidFill>
                <a:latin typeface="Calibri"/>
              </a:rPr>
              <a:t><![CDATA[Khoshbin A et al. Paediatric femoral shaft fractures — a systematic review. J Pediatr Orthop B. 201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on-invasive traction in children. Types: Gallows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kin Traction in Childre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Traction]]></a:t>
            </a:r>
            <a:br/>
            <a:br/>
            <a:r>
              <a:rPr lang="en-US" strike="noStrike" sz="1400" spc="0" u="none" cap="none">
                <a:solidFill>
                  <a:srgbClr val="1E293B">
                    <a:alpha val="100000"/>
                  </a:srgbClr>
                </a:solidFill>
                <a:latin typeface="Calibri"/>
              </a:rPr>
              <a:t><![CDATA[Traction in children uses a sustained pulling force applied to a limb to maintain fracture alignment, reduce muscle spasm, relieve pain, and provide temporary stabilisation while awaiting definitive management or allowing soft tissue recovery. Skin traction — the application of traction via adhesive or non-adhesive foam strapping attached directly to the skin of the limb — is the standard method in young children, where the forces required are low and skeletal traction (pins through bone) is generally unnecessary and carries growth plate risks. Understanding the indications, contraindications, technique, and limits of skin traction is essential for safe paediatric orthopaedic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traction: (1) Skin traction — traction applied via foam strapping or adhesive extensions attached to the skin surface; relies on friction between the skin and the traction material; maximum safe force approximately 3–4 kg (limit imposed by skin tolerance — skin breakdown, pressure sores, compartment syndrome risk); suitable for children under approximately 10–12 kg body weight or under 10 years of age; (2) Skeletal traction — traction applied via a Steinmann pin or K-wire placed through bone (typically distal femur for femoral fractures, proximal tibia for acetabular fractures, calcaneus for tibial/ankle fractures); allows higher forces (5–15 kg); used in older children, adolescents, and adults; carries the risk of physeal injury, growth disturbance, infection, and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mechanics: traction force = countertraction (the patient`s body weight via the tilted bed) + gravity; the bed is tilted so that the child`s body weight provides countertraction; for femoral fractures, the leg is elevated (Gallows traction — see below) or extended with the knee slightly flexed on a Thomas splint; for skin traction to be effective, the pull must be in the line of the limb, the strapping must be applied evenly, and the traction cord must run freely over the pull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lows (Bryant`s) Traction]]></a:t>
            </a:r>
            <a:br/>
            <a:br/>
            <a:r>
              <a:rPr lang="en-US" strike="noStrike" sz="1400" spc="0" u="none" cap="none">
                <a:solidFill>
                  <a:srgbClr val="1E293B">
                    <a:alpha val="100000"/>
                  </a:srgbClr>
                </a:solidFill>
                <a:latin typeface="Calibri"/>
              </a:rPr>
              <a:t><![CDATA[Gallows traction (also called Bryant`s traction): the most widely used form of skin traction in young children for femoral shaft fractures; both legs are suspended vertically from an overhead frame (`gallows`) with the hips flexed to 90° and the knees in slight flexion; the child`s buttocks are lifted just clear of the bed surface (the body weight provides countertraction via the trunk resting on the mattress); bilateral traction is applied even for a unilateral fracture to provide stability and prevent asymmetric pull on the pelvis; traction force is the child`s body weight working through the suspended lim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weight limit for Gallows traction: strictly limited to children under 2 years of age AND under 12–15 kg body weight; the critical safety concern is vascular — the vertical position of the limb combined with the traction force can compromise arterial flow to the foot; in heavier or older children, the vascular occlusion risk becomes unacceptable; `under 2 years, under 12 kg` is the widely cited clinical rule; older/heavier children with femoral shaft fractures are managed with spica cast (under 6 years), elastic stable intramedullary nailing (ESIN — 5–11 years), or rigid IM nailing (over 11–12 years in skeletally mature adolesc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nitoring during Gallows traction: neurovascular observations of both feet every 1–4 hours; check capillary refill, dorsal foot pulse (dorsalis pedis — or Doppler probe), toe temperature, sensation, and movement; immediately take the child down from traction if any sign of vascular compromise — diminished pulses, cold foot, pallor, pain; do NOT delay — vascular occlusion in the suspended limb can cause Volkmann`s ischaemic contracture of the foot or limb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kin Traction in Childr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cation technique: non-adhesive foam traction kit (preferred in children — avoids skin sensitivity reactions); the foam strapping is applied from the ankle to mid-thigh; avoid bony prominences (malleoli, tibial crest) — pad these before applying the strapping; the spreader bar at the ankle distributes the traction force evenly across both straps and prevents the straps from constricting the ankle; the traction cord runs from the spreader bar up over the pulley; ensure the strapping is smooth with no folds or ridges that create pressure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8">
  <a:themeElements>
    <a:clrScheme name="Theme5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2026-05-03T08:51:59Z</dcterms:created>
  <dcterms:modified xsi:type="dcterms:W3CDTF">2026-05-03T08:51:59Z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