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9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oft Tissue Sarcoma — Ennek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lesional]]></a:t>
            </a:r>
            <a:br/>
            <a:r>
              <a:rPr lang="en-US" strike="noStrike" sz="1400" spc="0" u="none" cap="none">
                <a:solidFill>
                  <a:srgbClr val="1E293B">
                    <a:alpha val="100000"/>
                  </a:srgbClr>
                </a:solidFill>
                <a:latin typeface="Calibri"/>
              </a:rPr>
              <a:t><![CDATA[Cut passes through the tumour (within lesion)]]></a:t>
            </a:r>
            <a:br/>
            <a:r>
              <a:rPr lang="en-US" strike="noStrike" sz="1400" spc="0" u="none" cap="none">
                <a:solidFill>
                  <a:srgbClr val="1E293B">
                    <a:alpha val="100000"/>
                  </a:srgbClr>
                </a:solidFill>
                <a:latin typeface="Calibri"/>
              </a:rPr>
              <a:t><![CDATA[Near 100%]]></a:t>
            </a:r>
            <a:br/>
            <a:r>
              <a:rPr lang="en-US" strike="noStrike" sz="1400" spc="0" u="none" cap="none">
                <a:solidFill>
                  <a:srgbClr val="1E293B">
                    <a:alpha val="100000"/>
                  </a:srgbClr>
                </a:solidFill>
                <a:latin typeface="Calibri"/>
              </a:rPr>
              <a:t><![CDATA[Palliative only; debulking; never curative for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al]]></a:t>
            </a:r>
            <a:br/>
            <a:r>
              <a:rPr lang="en-US" strike="noStrike" sz="1400" spc="0" u="none" cap="none">
                <a:solidFill>
                  <a:srgbClr val="1E293B">
                    <a:alpha val="100000"/>
                  </a:srgbClr>
                </a:solidFill>
                <a:latin typeface="Calibri"/>
              </a:rPr>
              <a:t><![CDATA[Cut passes through the reactive zone (pseudocapsule) around the tumour; tumour "shells out"]]></a:t>
            </a:r>
            <a:br/>
            <a:r>
              <a:rPr lang="en-US" strike="noStrike" sz="1400" spc="0" u="none" cap="none">
                <a:solidFill>
                  <a:srgbClr val="1E293B">
                    <a:alpha val="100000"/>
                  </a:srgbClr>
                </a:solidFill>
                <a:latin typeface="Calibri"/>
              </a:rPr>
              <a:t><![CDATA[High (25–75%); skip lesions left behind]]></a:t>
            </a:r>
            <a:br/>
            <a:r>
              <a:rPr lang="en-US" strike="noStrike" sz="1400" spc="0" u="none" cap="none">
                <a:solidFill>
                  <a:srgbClr val="1E293B">
                    <a:alpha val="100000"/>
                  </a:srgbClr>
                </a:solidFill>
                <a:latin typeface="Calibri"/>
              </a:rPr>
              <a:t><![CDATA[Acceptable for benign tumours (e.g., GCT with adjuvant); inadequate for high-grade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de]]></a:t>
            </a:r>
            <a:br/>
            <a:r>
              <a:rPr lang="en-US" strike="noStrike" sz="1400" spc="0" u="none" cap="none">
                <a:solidFill>
                  <a:srgbClr val="1E293B">
                    <a:alpha val="100000"/>
                  </a:srgbClr>
                </a:solidFill>
                <a:latin typeface="Calibri"/>
              </a:rPr>
              <a:t><![CDATA[Cut passes through normal tissue beyond the reactive zone; cuff of normal tissue surrounds specimen]]></a:t>
            </a:r>
            <a:br/>
            <a:r>
              <a:rPr lang="en-US" strike="noStrike" sz="1400" spc="0" u="none" cap="none">
                <a:solidFill>
                  <a:srgbClr val="1E293B">
                    <a:alpha val="100000"/>
                  </a:srgbClr>
                </a:solidFill>
                <a:latin typeface="Calibri"/>
              </a:rPr>
              <a:t><![CDATA[Low (<10–15%) with adjuvant radiotherapy]]></a:t>
            </a:r>
            <a:br/>
            <a:r>
              <a:rPr lang="en-US" strike="noStrike" sz="1400" spc="0" u="none" cap="none">
                <a:solidFill>
                  <a:srgbClr val="1E293B">
                    <a:alpha val="100000"/>
                  </a:srgbClr>
                </a:solidFill>
                <a:latin typeface="Calibri"/>
              </a:rPr>
              <a:t><![CDATA[Standard for most high-grade STS; aim of limb-salvage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cal]]></a:t>
            </a:r>
            <a:br/>
            <a:r>
              <a:rPr lang="en-US" strike="noStrike" sz="1400" spc="0" u="none" cap="none">
                <a:solidFill>
                  <a:srgbClr val="1E293B">
                    <a:alpha val="100000"/>
                  </a:srgbClr>
                </a:solidFill>
                <a:latin typeface="Calibri"/>
              </a:rPr>
              <a:t><![CDATA[Entire compartment containing tumour removed en-bloc (extra-compartmental resection)]]></a:t>
            </a:r>
            <a:br/>
            <a:r>
              <a:rPr lang="en-US" strike="noStrike" sz="1400" spc="0" u="none" cap="none">
                <a:solidFill>
                  <a:srgbClr val="1E293B">
                    <a:alpha val="100000"/>
                  </a:srgbClr>
                </a:solidFill>
                <a:latin typeface="Calibri"/>
              </a:rPr>
              <a:t><![CDATA[Very low]]></a:t>
            </a:r>
            <a:br/>
            <a:r>
              <a:rPr lang="en-US" strike="noStrike" sz="1400" spc="0" u="none" cap="none">
                <a:solidFill>
                  <a:srgbClr val="1E293B">
                    <a:alpha val="100000"/>
                  </a:srgbClr>
                </a:solidFill>
                <a:latin typeface="Calibri"/>
              </a:rPr>
              <a:t><![CDATA[Rarely required if wide margin achievable; essentially equivalent to amputation for some lo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common surgical error in STS is inadvertent marginal excision — the "oops" resection; a benign-appearing lump is excised without imaging and turns out to be a sarcoma; the excision invariably goes through the reactive zone; re-excision of the tumour bed ± radiotherapy is required; local recurrence and potentially worse oncological outcome res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imb-salvage surgery with wide margins + adjuvant radiotherapy is now equivalent to amputation in local control for most extremity STS — amputation is now reserved for cases where wide margins cannot be achieved without sacrifice of critical neurovascular stru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psy Principles]]></a:t>
            </a:r>
            <a:br/>
            <a:br/>
            <a:r>
              <a:rPr lang="en-US" strike="noStrike" sz="1400" spc="0" u="none" cap="none">
                <a:solidFill>
                  <a:srgbClr val="1E293B">
                    <a:alpha val="100000"/>
                  </a:srgbClr>
                </a:solidFill>
                <a:latin typeface="Calibri"/>
              </a:rPr>
              <a:t><![CDATA[Biopsy must be performed by or in close consultation with the treating sarcoma surgeon — the biopsy tract is contaminated and must be excised en-bloc with the tumour at definitive surgery; incorrect biopsy placement can necessitate amputation or wider res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e needle biopsy: preferred technique — multiple cores from representative area; longitudinal biopsy incision (never transverse); direct approach through one compartment only; avoid NV bundles; avoid joint contamination; haemostasis critical to prevent haematoma trac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n biopsy: used when core needle is non-diagnostic; incisional (wedge) or excisional; incisional preferred for large tumours; longitudinal incision; minimal flaps; drain in line with incision (drain exit contaminated); send fresh tissue for histology, cytogenetics, and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cisional biopsy: acceptable only for lesions <3 cm and superficial — in larger lesions risks inadequate margins for a 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ver perform open biopsy in a referring centre and then refer to sarcoma centre — this contaminates tissue planes; refer all suspicious lumps before any biops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juvant Treatment]]></a:t>
            </a:r>
            <a:br/>
            <a:br/>
            <a:r>
              <a:rPr lang="en-US" strike="noStrike" sz="1400" spc="0" u="none" cap="none">
                <a:solidFill>
                  <a:srgbClr val="1E293B">
                    <a:alpha val="100000"/>
                  </a:srgbClr>
                </a:solidFill>
                <a:latin typeface="Calibri"/>
              </a:rPr>
              <a:t><![CDATA[Radiotherapy: reduces local recurrence after wide excision for high-grade STS; pre-operative (neoadjuvant) or post-operative; pre-operative RT has smaller field and lower dose (50 Gy) but higher wound complication rate; post-operative RT higher dose (60–66 Gy) but lower wound complications; both approaches equivalent for local control; surgeon and radiation oncologist preference guides choi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nneking WF, Spanier SS, Goodman MA. A system for the surgical staging of musculoskeletal sarcoma. Clin Orthop Relat Res. 1980;(153):106–120.]]></a:t>
            </a:r>
            <a:br/>
            <a:r>
              <a:rPr lang="en-US" strike="noStrike" sz="1200" spc="0" u="none" cap="none">
                <a:solidFill>
                  <a:srgbClr val="1E293B">
                    <a:alpha val="100000"/>
                  </a:srgbClr>
                </a:solidFill>
                <a:latin typeface="Calibri"/>
              </a:rPr>
              <a:t><![CDATA[Rosenberg SA et al. The treatment of soft-tissue sarcomas of the extremities: prospective randomized evaluations of (1) limb-sparing surgery plus radiation therapy compared with amputation and (2) the role of adjuvant chemotherapy. Ann Surg. 1982;196(3):305–315.]]></a:t>
            </a:r>
            <a:br/>
            <a:r>
              <a:rPr lang="en-US" strike="noStrike" sz="1200" spc="0" u="none" cap="none">
                <a:solidFill>
                  <a:srgbClr val="1E293B">
                    <a:alpha val="100000"/>
                  </a:srgbClr>
                </a:solidFill>
                <a:latin typeface="Calibri"/>
              </a:rPr>
              <a:t><![CDATA[O`Sullivan B et al. Preoperative versus postoperative radiotherapy in soft-tissue sarcoma of the limbs: a randomised trial. Lancet. 2002;359(9325):2235–2241.]]></a:t>
            </a:r>
            <a:br/>
            <a:r>
              <a:rPr lang="en-US" strike="noStrike" sz="1200" spc="0" u="none" cap="none">
                <a:solidFill>
                  <a:srgbClr val="1E293B">
                    <a:alpha val="100000"/>
                  </a:srgbClr>
                </a:solidFill>
                <a:latin typeface="Calibri"/>
              </a:rPr>
              <a:t><![CDATA[Fletcher CDM et al. WHO Classification of Tumours of Soft Tissue and Bone. 5th Edition. IARC, 2020.]]></a:t>
            </a:r>
            <a:br/>
            <a:r>
              <a:rPr lang="en-US" strike="noStrike" sz="1200" spc="0" u="none" cap="none">
                <a:solidFill>
                  <a:srgbClr val="1E293B">
                    <a:alpha val="100000"/>
                  </a:srgbClr>
                </a:solidFill>
                <a:latin typeface="Calibri"/>
              </a:rPr>
              <a:t><![CDATA[Gronchi A et al. Soft-tissue sarcoma. N Engl J Med. 2023.]]></a:t>
            </a:r>
            <a:br/>
            <a:r>
              <a:rPr lang="en-US" strike="noStrike" sz="1200" spc="0" u="none" cap="none">
                <a:solidFill>
                  <a:srgbClr val="1E293B">
                    <a:alpha val="100000"/>
                  </a:srgbClr>
                </a:solidFill>
                <a:latin typeface="Calibri"/>
              </a:rPr>
              <a:t><![CDATA[Casali PG et al. Soft t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alignant tumors of mesenchymal origin; >50 histological subtypes. Enneking staging: based on grade (low/high), compartment (intra/extra), metastasis (I–III). Presentation: painless enlarging mass, often deep to fascia. MRI is imaging of choice; biopsy planned along resection line. Treatment: wide surgical excision ± radiotherapy; chemo for select subtypes.]]>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oft Tissue Sarcoma — Ennek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oft tissue sarcomas (STS) are a heterogeneous group of malignant mesenchymal tumours arising in connective tissues outside the skeleton. They account for approximately 1% of adult malignancies but carry significant morbidity and mortality. The Enneking staging system provides the framework for surgical planning, defining the goal of surgery and the required margins based on tumour grade and compartmental ext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3–5 per 100,000 population; approximately 3,700 new cases per year in the UK; approximately 13,000 per year in the US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histological subtypes: undifferentiated pleomorphic sarcoma (UPS/MFH) most common in adults; liposarcoma; leiomyosarcoma; synovial sarcoma (young adults, near joints); rhabdomyosarcoma (childr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sites: lower limb (45%), upper limb (15%), trunk (15%), retroperitoneum (1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ump rule" — refer urgently any soft tissue lump that is: >5 cm, deep to fascia, increasing in size, or recurrent after previous excision; do NOT excise an undiagnosed soft tissue lump without appropriate imaging and staging — inadvertent excision of a sarcoma without adequate margins is the most common surgical error in STS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tastasis: haematogenous predominantly to lungs (90% of metastases); lymph node metastases uncommon (<5%) except epithelioid sarcoma, rhabdomyosarcoma, and synovi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taging System]]></a:t>
            </a:r>
            <a:br/>
            <a:br/>
            <a:r>
              <a:rPr lang="en-US" strike="noStrike" sz="1400" spc="0" u="none" cap="none">
                <a:solidFill>
                  <a:srgbClr val="1E293B">
                    <a:alpha val="100000"/>
                  </a:srgbClr>
                </a:solidFill>
                <a:latin typeface="Calibri"/>
              </a:rPr>
              <a:t><![CDATA[The Enneking (Musculoskeletal Tumour Society, MSTS) staging system classifies sarcomas based on grade (G), local extent (T), and metastasis (M). It is widely used for both bone and soft tissue sarcom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Grade (G)]]></a:t>
            </a:r>
            <a:br/>
            <a:r>
              <a:rPr lang="en-US" strike="noStrike" sz="1400" spc="0" u="none" cap="none">
                <a:solidFill>
                  <a:srgbClr val="1E293B">
                    <a:alpha val="100000"/>
                  </a:srgbClr>
                </a:solidFill>
                <a:latin typeface="Calibri"/>
              </a:rPr>
              <a:t><![CDATA[Site (T)]]></a:t>
            </a:r>
            <a:br/>
            <a:r>
              <a:rPr lang="en-US" strike="noStrike" sz="1400" spc="0" u="none" cap="none">
                <a:solidFill>
                  <a:srgbClr val="1E293B">
                    <a:alpha val="100000"/>
                  </a:srgbClr>
                </a:solidFill>
                <a:latin typeface="Calibri"/>
              </a:rPr>
              <a:t><![CDATA[Metastasis (M)]]></a:t>
            </a:r>
            <a:br/>
            <a:r>
              <a:rPr lang="en-US" strike="noStrike" sz="1400" spc="0" u="none" cap="none">
                <a:solidFill>
                  <a:srgbClr val="1E293B">
                    <a:alpha val="100000"/>
                  </a:srgbClr>
                </a:solidFill>
                <a:latin typeface="Calibri"/>
              </a:rPr>
              <a:t><![CDATA[Examp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Low grade (G1)]]></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Low-grade extracompartment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Intracompartmental (T1)]]></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High-grade intracompartmental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B]]></a:t>
            </a:r>
            <a:br/>
            <a:r>
              <a:rPr lang="en-US" strike="noStrike" sz="1400" spc="0" u="none" cap="none">
                <a:solidFill>
                  <a:srgbClr val="1E293B">
                    <a:alpha val="100000"/>
                  </a:srgbClr>
                </a:solidFill>
                <a:latin typeface="Calibri"/>
              </a:rPr>
              <a:t><![CDATA[High grade (G2)]]></a:t>
            </a:r>
            <a:br/>
            <a:r>
              <a:rPr lang="en-US" strike="noStrike" sz="1400" spc="0" u="none" cap="none">
                <a:solidFill>
                  <a:srgbClr val="1E293B">
                    <a:alpha val="100000"/>
                  </a:srgbClr>
                </a:solidFill>
                <a:latin typeface="Calibri"/>
              </a:rPr>
              <a:t><![CDATA[Extracompartmental (T2)]]></a:t>
            </a:r>
            <a:br/>
            <a:r>
              <a:rPr lang="en-US" strike="noStrike" sz="1400" spc="0" u="none" cap="none">
                <a:solidFill>
                  <a:srgbClr val="1E293B">
                    <a:alpha val="100000"/>
                  </a:srgbClr>
                </a:solidFill>
                <a:latin typeface="Calibri"/>
              </a:rPr>
              <a:t><![CDATA[No mets (M0)]]></a:t>
            </a:r>
            <a:br/>
            <a:r>
              <a:rPr lang="en-US" strike="noStrike" sz="1400" spc="0" u="none" cap="none">
                <a:solidFill>
                  <a:srgbClr val="1E293B">
                    <a:alpha val="100000"/>
                  </a:srgbClr>
                </a:solidFill>
                <a:latin typeface="Calibri"/>
              </a:rPr>
              <a:t><![CDATA[Most common presentation of high-grade S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Any grade]]></a:t>
            </a:r>
            <a:br/>
            <a:r>
              <a:rPr lang="en-US" strike="noStrike" sz="1400" spc="0" u="none" cap="none">
                <a:solidFill>
                  <a:srgbClr val="1E293B">
                    <a:alpha val="100000"/>
                  </a:srgbClr>
                </a:solidFill>
                <a:latin typeface="Calibri"/>
              </a:rPr>
              <a:t><![CDATA[Any site]]></a:t>
            </a:r>
            <a:br/>
            <a:r>
              <a:rPr lang="en-US" strike="noStrike" sz="1400" spc="0" u="none" cap="none">
                <a:solidFill>
                  <a:srgbClr val="1E293B">
                    <a:alpha val="100000"/>
                  </a:srgbClr>
                </a:solidFill>
                <a:latin typeface="Calibri"/>
              </a:rPr>
              <a:t><![CDATA[Metastasis present (M1)]]></a:t>
            </a:r>
            <a:br/>
            <a:r>
              <a:rPr lang="en-US" strike="noStrike" sz="1400" spc="0" u="none" cap="none">
                <a:solidFill>
                  <a:srgbClr val="1E293B">
                    <a:alpha val="100000"/>
                  </a:srgbClr>
                </a:solidFill>
                <a:latin typeface="Calibri"/>
              </a:rPr>
              <a:t><![CDATA[Any stage with distant mets (usually lu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compartmental (T1): tumour confined within one anatomical compartment (e.g., anterior thigh compartment, posterior leg compartment); extracompartmental (T2): tumour has crossed compartmental boundaries — invades adjacent compartment, neurovascular structures, or is in an extracompartmental site (popliteal fossa, groin, antecubital fossa, axil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oft Tissue Sarcoma — Ennek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artmental boundaries: fascial planes, cortical bone, and articular surfaces act as natural barriers to tumour spread; once crossed, surgical planning becomes more complex]]></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neking Surgical Margins]]></a:t>
            </a:r>
            <a:br/>
            <a:br/>
            <a:r>
              <a:rPr lang="en-US" strike="noStrike" sz="1400" spc="0" u="none" cap="none">
                <a:solidFill>
                  <a:srgbClr val="1E293B">
                    <a:alpha val="100000"/>
                  </a:srgbClr>
                </a:solidFill>
                <a:latin typeface="Calibri"/>
              </a:rPr>
              <a:t><![CDATA[The Enneking surgical margin concept defines the relationship between the surgical cut and the tumour and its reactive zone. The required margin is determined by tumour grade and st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rgin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Local Recurrence Risk]]></a:t>
            </a:r>
            <a:br/>
            <a:r>
              <a:rPr lang="en-US" strike="noStrike" sz="1400" spc="0" u="none" cap="none">
                <a:solidFill>
                  <a:srgbClr val="1E293B">
                    <a:alpha val="100000"/>
                  </a:srgbClr>
                </a:solidFill>
                <a:latin typeface="Calibri"/>
              </a:rPr>
              <a:t><![CDAT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
  <a:themeElements>
    <a:clrScheme name="Theme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2026-03-17T00:17:39Z</dcterms:created>
  <dcterms:modified xsi:type="dcterms:W3CDTF">2026-03-17T00:17:39Z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