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800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INE]]></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pondylolisthesis — Wiltse Classific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Traumatic]]></a:t>
            </a:r>
            <a:br/>
            <a:r>
              <a:rPr lang="en-US" strike="noStrike" sz="1400" spc="0" u="none" cap="none">
                <a:solidFill>
                  <a:srgbClr val="1E293B">
                    <a:alpha val="100000"/>
                  </a:srgbClr>
                </a:solidFill>
                <a:latin typeface="Calibri"/>
              </a:rPr>
              <a:t><![CDATA[Acute fracture of the posterior neural arch (other than the pars) — pedicle, lamina, or facet fractures; acute traumatic displacement of the vertebral body]]></a:t>
            </a:r>
            <a:br/>
            <a:r>
              <a:rPr lang="en-US" strike="noStrike" sz="1400" spc="0" u="none" cap="none">
                <a:solidFill>
                  <a:srgbClr val="1E293B">
                    <a:alpha val="100000"/>
                  </a:srgbClr>
                </a:solidFill>
                <a:latin typeface="Calibri"/>
              </a:rPr>
              <a:t><![CDATA[Any age; high-energy trauma]]></a:t>
            </a:r>
            <a:br/>
            <a:r>
              <a:rPr lang="en-US" strike="noStrike" sz="1400" spc="0" u="none" cap="none">
                <a:solidFill>
                  <a:srgbClr val="1E293B">
                    <a:alpha val="100000"/>
                  </a:srgbClr>
                </a:solidFill>
                <a:latin typeface="Calibri"/>
              </a:rPr>
              <a:t><![CDATA[Rare; high-energy mechanism; associated spinal cord or cauda equina injury; surgical stabilisation usually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 — Pathological]]></a:t>
            </a:r>
            <a:br/>
            <a:r>
              <a:rPr lang="en-US" strike="noStrike" sz="1400" spc="0" u="none" cap="none">
                <a:solidFill>
                  <a:srgbClr val="1E293B">
                    <a:alpha val="100000"/>
                  </a:srgbClr>
                </a:solidFill>
                <a:latin typeface="Calibri"/>
              </a:rPr>
              <a:t><![CDATA[Generalised or local bone disease weakening the posterior elements — Paget`s disease, osteoporosis, tumour (metastasis, primary bone tumour), infection (discitis osteomyelitis)]]></a:t>
            </a:r>
            <a:br/>
            <a:r>
              <a:rPr lang="en-US" strike="noStrike" sz="1400" spc="0" u="none" cap="none">
                <a:solidFill>
                  <a:srgbClr val="1E293B">
                    <a:alpha val="100000"/>
                  </a:srgbClr>
                </a:solidFill>
                <a:latin typeface="Calibri"/>
              </a:rPr>
              <a:t><![CDATA[Any age depending on underlying condition]]></a:t>
            </a:r>
            <a:br/>
            <a:r>
              <a:rPr lang="en-US" strike="noStrike" sz="1400" spc="0" u="none" cap="none">
                <a:solidFill>
                  <a:srgbClr val="1E293B">
                    <a:alpha val="100000"/>
                  </a:srgbClr>
                </a:solidFill>
                <a:latin typeface="Calibri"/>
              </a:rPr>
              <a:t><![CDATA[Uncommon; diagnosis of the underlying condition is paramount; treat the primary pathology alongside the spondylolisth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ondylolysis (Pars Stress Fracture)]]></a:t>
            </a:r>
            <a:br/>
            <a:br/>
            <a:r>
              <a:rPr lang="en-US" strike="noStrike" sz="1400" spc="0" u="none" cap="none">
                <a:solidFill>
                  <a:srgbClr val="1E293B">
                    <a:alpha val="100000"/>
                  </a:srgbClr>
                </a:solidFill>
                <a:latin typeface="Calibri"/>
              </a:rPr>
              <a:t><![CDATA[Spondylolysis — pars interarticularis stress fracture: the precursor to isthmic spondylolisthesis; caused by repetitive hyperextension loading of the lumbar spine (especially extension + rotation); highly prevalent in athletes — gymnasts (11%), fast bowlers (22%), divers, weightlifters; presents as activity-related low back pain, worse with extension; bilateral pars defects at L5 (the most common scenario for isthmic spondylolisthesis) allow anterior transl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aging for spondylolysis: plain X-rays — oblique views show the `Scottie dog` sign; the pars defect appears as a `collar on the neck of the Scottie dog`; CT scan — most sensitive for bony pars defect (gold standard for diagnosis); SPECT bone scan — most sensitive for active (metabolically active) pars stress reaction or incomplete fracture (hot on SPECT = active healing potential); MRI — detects the marrow oedema of an active pars stress reaction (STIR sequences) and rules out disc or neural pathology; CT is definitive for established pars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spondylolysis: activity modification (rest from sporting activities, no hyperextension); TLSO brace in slight flexion for 3–6 months (for active lesions with marrow oedema on MRI/SPECT); physiotherapy — core stabilisation and hamstring stretching; most acute spondylolysis in adolescents heals with conservative management; surgical pars repair (direct repair using a compression screw, hook-rod construct, or tension band wiring) for cases failing conservative management in young active patients with no associated disc disease; L5 pars repair is less commonly performed than L4 (L5 biomechanics less favourable); spinal fusion for cases with associated spondylolisthesis (Grade I–II) that fail conservativ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 & Investigation]]></a:t>
            </a:r>
            <a:br/>
            <a:br/>
            <a:r>
              <a:rPr lang="en-US" strike="noStrike" sz="1400" spc="0" u="none" cap="none">
                <a:solidFill>
                  <a:srgbClr val="1E293B">
                    <a:alpha val="100000"/>
                  </a:srgbClr>
                </a:solidFill>
                <a:latin typeface="Calibri"/>
              </a:rPr>
              <a:t><![CDATA[Isthmic spondylolisthesis (Type II): low back pain radiating to the buttocks; hamstring tightness (a characteristic finding in adolescent isthmic spondylolisthesis — bilateral hamstring tightness causes the typical `waddle` gait with shortened stride); neurological symptoms in high-grade slips (L5 nerve root compression from the pars defect margins or forward displacement); `step-off` palpable at the L5-S1 level in high-grade slips; physique may be characteristic (flat buttocks, lumbar lordosis, shortened trun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generative spondylolisthesis (Type III): low back pain with bilateral lower limb neurogenic claudication (worsens with walking, relieved by sitting or forward flexion — `shopping trolley sign`); extension worsens the slip and narrows the canal; flexion reduces the slip and opens the canal; differentiate from vascular claudication (calves, not buttocks; continues at rest; no positional relief; absent pulses); associated radiculopathy (L4 nerve root most commonly affected at L4-L5 — knee extension weakness, anteromedial thigh sensation lo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inopelvic parameters: high-grade spondylolisthesis (Grade III–V) is associated with specific alterations in sagittal balance and spinopelvic alignment; key parameters — (1) Pelvic incidence (PI): a fixed anatomical measurement (the angle between a line perpendicular to the sacral endplate at its midpoint and a line joining the midpoint of the sacral endplate to the axis of the femoral heads); PI is a morphological measurement that does not change with posture; (2) Pelvic tilt (PT): positional measurement; increases as the pelvis retrovertsin compensation for forward vertebral slippage; (3) Sacral slope (SS): decreases as sacrum becomes more vertical with high-grade slips; PI = PT + SS always; high PI is a risk factor for spondylolisthesis progression and recurrence after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br/>
            <a:br/>
            <a:r>
              <a:rPr lang="en-US" strike="noStrike" sz="1400" spc="0" u="none" cap="none">
                <a:solidFill>
                  <a:srgbClr val="1E293B">
                    <a:alpha val="100000"/>
                  </a:srgbClr>
                </a:solidFill>
                <a:latin typeface="Calibri"/>
              </a:rPr>
              <a:t><![CDATA[Type / Grade]]></a:t>
            </a:r>
            <a:br/>
            <a:r>
              <a:rPr lang="en-US" strike="noStrike" sz="1400" spc="0" u="none" cap="none">
                <a:solidFill>
                  <a:srgbClr val="1E293B">
                    <a:alpha val="100000"/>
                  </a:srgbClr>
                </a:solidFill>
                <a:latin typeface="Calibri"/>
              </a:rPr>
              <a:t><![CDATA[Non-Operative]]></a:t>
            </a:r>
            <a:br/>
            <a:r>
              <a:rPr lang="en-US" strike="noStrike" sz="1400" spc="0" u="none" cap="none">
                <a:solidFill>
                  <a:srgbClr val="1E293B">
                    <a:alpha val="100000"/>
                  </a:srgbClr>
                </a:solidFill>
                <a:latin typeface="Calibri"/>
              </a:rPr>
              <a:t><![CDATA[Operative Indication]]></a:t>
            </a:r>
            <a:br/>
            <a:r>
              <a:rPr lang="en-US" strike="noStrike" sz="1400" spc="0" u="none" cap="none">
                <a:solidFill>
                  <a:srgbClr val="1E293B">
                    <a:alpha val="100000"/>
                  </a:srgbClr>
                </a:solidFill>
                <a:latin typeface="Calibri"/>
              </a:rPr>
              <a:t><![CDATA[Operative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Wiltse LL, Newman PH, Macnab I. Classification of spondylolysis and spondylolisthesis. Clin Orthop Relat Res. 1976;(117):23–29.]]></a:t>
            </a:r>
            <a:br/>
            <a:r>
              <a:rPr lang="en-US" strike="noStrike" sz="1200" spc="0" u="none" cap="none">
                <a:solidFill>
                  <a:srgbClr val="1E293B">
                    <a:alpha val="100000"/>
                  </a:srgbClr>
                </a:solidFill>
                <a:latin typeface="Calibri"/>
              </a:rPr>
              <a:t><![CDATA[Meyerding HW. Spondylolisthesis. Surg Gynecol Obstet. 1932;54:371–377.]]></a:t>
            </a:r>
            <a:br/>
            <a:r>
              <a:rPr lang="en-US" strike="noStrike" sz="1200" spc="0" u="none" cap="none">
                <a:solidFill>
                  <a:srgbClr val="1E293B">
                    <a:alpha val="100000"/>
                  </a:srgbClr>
                </a:solidFill>
                <a:latin typeface="Calibri"/>
              </a:rPr>
              <a:t><![CDATA[Weinstein JN et al. Surgical vs nonoperative treatment for lumbar disc herniation (SPORT). JAMA. 2006.]]></a:t>
            </a:r>
            <a:br/>
            <a:r>
              <a:rPr lang="en-US" strike="noStrike" sz="1200" spc="0" u="none" cap="none">
                <a:solidFill>
                  <a:srgbClr val="1E293B">
                    <a:alpha val="100000"/>
                  </a:srgbClr>
                </a:solidFill>
                <a:latin typeface="Calibri"/>
              </a:rPr>
              <a:t><![CDATA[Weinstein JN et al. Surgical compared with nonoperative treatment for lumbar degenerative spondylolisthesis (SPORT). NEJM. 2007.]]></a:t>
            </a:r>
            <a:br/>
            <a:r>
              <a:rPr lang="en-US" strike="noStrike" sz="1200" spc="0" u="none" cap="none">
                <a:solidFill>
                  <a:srgbClr val="1E293B">
                    <a:alpha val="100000"/>
                  </a:srgbClr>
                </a:solidFill>
                <a:latin typeface="Calibri"/>
              </a:rPr>
              <a:t><![CDATA[Vialle R et al. Radiographic analysis of the sagittal alignment and balance of the spine in standing position. Spine. 2005.]]></a:t>
            </a:r>
            <a:br/>
            <a:r>
              <a:rPr lang="en-US" strike="noStrike" sz="1200" spc="0" u="none" cap="none">
                <a:solidFill>
                  <a:srgbClr val="1E293B">
                    <a:alpha val="100000"/>
                  </a:srgbClr>
                </a:solidFill>
                <a:latin typeface="Calibri"/>
              </a:rPr>
              <a:t><![CDATA[Wiltse LL, Widell EH, Jackson DW. Fatigue fracture: the basic lesion in isthmic spondylolisthesis. J Bone Joint Surg Am. 1975.]]></a:t>
            </a:r>
            <a:br/>
            <a:r>
              <a:rPr lang="en-US" strike="noStrike" sz="1200" spc="0" u="none" cap="none">
                <a:solidFill>
                  <a:srgbClr val="1E293B">
                    <a:alpha val="100000"/>
                  </a:srgbClr>
                </a:solidFill>
                <a:latin typeface="Calibri"/>
              </a:rPr>
              <a:t><![CDATA[Marchetti PG, Bartolozzi P. Classification of spondylolisthes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Wiltse etiologic types: I dysplastic, II isthmic (IIA lytic, IIB elongated pars, IIC acute pars), III degenerative, IV traumatic (other than pars), V pathologic, VI iatrogenic. Meyerding grades I–V (25% increments) quantify slip; slip angle and pelvic incidence inform reduction strategy. Adult degenerative L4–5 listhesis: decompression with fusion when instability/foraminal stenosis present. High‑grade isthmic L5–S1 in adolescents may need reduction and circumferential fusion; monitor for L5 neuropraxia. Nonoperative measures (activity modification, core strengthening) first in low‑grade without neurologic comprom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pondylolisthesis — Wiltse Classific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Spondylolisthesis is the anterior displacement of a vertebra relative to the vertebra immediately below it. It is one of the most common causes of low back pain in adolescents and young adults. The term derives from the Greek `spondylos` (vertebra) and `olisthesis` (slipping). Understanding the various aetiologies, the classification system that guides management, the biomechanical factors predisposing to progression, and the surgical indications and options is fundamental to spine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relevant to spondylolisthesis: the posterior elements (pedicles, lamina, articular facets, pars interarticularis) form the `neural arch` that resists forward translation of the vertebral body; the pars interarticularis is the segment of bone between the superior and inferior articular facets — it is the weakest point of the neural arch under repetitive flexion-extension loads; failure of the pars (stress fracture) — spondylolysis — allows the vertebral body to slide forward relative to the one below; L5-S1 is the most common level (approximately 75% of cases), followed by L4-L5]]></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ing (Meyerding classification): the degree of slip is expressed as the percentage of the AP diameter of the inferior vertebral body by which the superior vertebra has displaced anteriorly; Grade I 0–25%; Grade II 26–50%; Grade III 51–75%; Grade IV 76–100%; Grade V (spondyloptosis) >100% — the superior vertebra has completely slipped off the anterior face of the vertebra below; Grades I–II are the most common; high-grade spondylolisthesis (Grade III–IV and spondyloptosis) carries greater risk of progressive neurological deficits and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ltse Classification]]></a:t>
            </a:r>
            <a:br/>
            <a:br/>
            <a:r>
              <a:rPr lang="en-US" strike="noStrike" sz="1400" spc="0" u="none" cap="none">
                <a:solidFill>
                  <a:srgbClr val="1E293B">
                    <a:alpha val="100000"/>
                  </a:srgbClr>
                </a:solidFill>
                <a:latin typeface="Calibri"/>
              </a:rPr>
              <a:t><![CDATA[The Wiltse-Newman-MacNab classification (1976) categorises spondylolisthesis by aetiology into five types. It is the universally accepted classification system, guiding both understanding and treatment deci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ltse Type]]></a:t>
            </a:r>
            <a:br/>
            <a:r>
              <a:rPr lang="en-US" strike="noStrike" sz="1400" spc="0" u="none" cap="none">
                <a:solidFill>
                  <a:srgbClr val="1E293B">
                    <a:alpha val="100000"/>
                  </a:srgbClr>
                </a:solidFill>
                <a:latin typeface="Calibri"/>
              </a:rPr>
              <a:t><![CDATA[Aetiology]]></a:t>
            </a:r>
            <a:br/>
            <a:r>
              <a:rPr lang="en-US" strike="noStrike" sz="1400" spc="0" u="none" cap="none">
                <a:solidFill>
                  <a:srgbClr val="1E293B">
                    <a:alpha val="100000"/>
                  </a:srgbClr>
                </a:solidFill>
                <a:latin typeface="Calibri"/>
              </a:rPr>
              <a:t><![CDATA[Age Group]]></a:t>
            </a:r>
            <a:br/>
            <a:r>
              <a:rPr lang="en-US" strike="noStrike" sz="1400" spc="0" u="none" cap="none">
                <a:solidFill>
                  <a:srgbClr val="1E293B">
                    <a:alpha val="100000"/>
                  </a:srgbClr>
                </a:solidFill>
                <a:latin typeface="Calibri"/>
              </a:rPr>
              <a:t><![CDATA[Key Features & 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Dysplastic (congenital)]]></a:t>
            </a:r>
            <a:br/>
            <a:r>
              <a:rPr lang="en-US" strike="noStrike" sz="1400" spc="0" u="none" cap="none">
                <a:solidFill>
                  <a:srgbClr val="1E293B">
                    <a:alpha val="100000"/>
                  </a:srgbClr>
                </a:solidFill>
                <a:latin typeface="Calibri"/>
              </a:rPr>
              <a:t><![CDATA[Congenital dysplasia of the upper sacrum and L5 neural arch; the L5-S1 facet joints are hypoplastic, rounded, or absent — they cannot resist forward translation; no pars defect — the posterior neural arch slips forward intact along with the body]]></a:t>
            </a:r>
            <a:br/>
            <a:r>
              <a:rPr lang="en-US" strike="noStrike" sz="1400" spc="0" u="none" cap="none">
                <a:solidFill>
                  <a:srgbClr val="1E293B">
                    <a:alpha val="100000"/>
                  </a:srgbClr>
                </a:solidFill>
                <a:latin typeface="Calibri"/>
              </a:rPr>
              <a:t><![CDATA[Children and adolescents]]></a:t>
            </a:r>
            <a:br/>
            <a:r>
              <a:rPr lang="en-US" strike="noStrike" sz="1400" spc="0" u="none" cap="none">
                <a:solidFill>
                  <a:srgbClr val="1E293B">
                    <a:alpha val="100000"/>
                  </a:srgbClr>
                </a:solidFill>
                <a:latin typeface="Calibri"/>
              </a:rPr>
              <a:t><![CDATA[Higher risk of neurological compromise because the neural arch displaces with the vertebral body (narrows the spinal canal); high risk of progression; more likely to require surgery at a young age; most patients are female; associated with sacral dysplas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Isthmic (spondylolytic)]]></a:t>
            </a:r>
            <a:br/>
            <a:r>
              <a:rPr lang="en-US" strike="noStrike" sz="1400" spc="0" u="none" cap="none">
                <a:solidFill>
                  <a:srgbClr val="1E293B">
                    <a:alpha val="100000"/>
                  </a:srgbClr>
                </a:solidFill>
                <a:latin typeface="Calibri"/>
              </a:rPr>
              <a:t><![CDATA[Stress fracture (lysis) or elongation of the pars interarticularis; the most common type requiring orthopaedic surgical management; the posterior neural arch remains behind while the vertebral body slips forward — this is why neurological compromise is LESS COMMON in isthmic spondylolisthesis than dysplastic (the canal is actually widened as the arch is left behind)]]></a:t>
            </a:r>
            <a:br/>
            <a:r>
              <a:rPr lang="en-US" strike="noStrike" sz="1400" spc="0" u="none" cap="none">
                <a:solidFill>
                  <a:srgbClr val="1E293B">
                    <a:alpha val="100000"/>
                  </a:srgbClr>
                </a:solidFill>
                <a:latin typeface="Calibri"/>
              </a:rPr>
              <a:t><![CDATA[Adolescents and young adults; incidence in general population ~6%; elite athletes with repetitive extension loading (gymnasts, fast bowlers, weightlifters, divers) — up to 47% in some athletic groups]]></a:t>
            </a:r>
            <a:br/>
            <a:r>
              <a:rPr lang="en-US" strike="noStrike" sz="1400" spc="0" u="none" cap="none">
                <a:solidFill>
                  <a:srgbClr val="1E293B">
                    <a:alpha val="100000"/>
                  </a:srgbClr>
                </a:solidFill>
                <a:latin typeface="Calibri"/>
              </a:rPr>
              <a:t><![CDATA[L5-S1 most common level; three subtypes: IIA (fatigue stress fracture of the pars — most common); IIB (elongated but intact pars — repeated healing of stress fractures extends the pars); IIC (acute fracture); IIA is the classic spondylolysis that progresses to spondylolisthesis in approximately 15–20% of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Degenerative]]></a:t>
            </a:r>
            <a:br/>
            <a:r>
              <a:rPr lang="en-US" strike="noStrike" sz="1400" spc="0" u="none" cap="none">
                <a:solidFill>
                  <a:srgbClr val="1E293B">
                    <a:alpha val="100000"/>
                  </a:srgbClr>
                </a:solidFill>
                <a:latin typeface="Calibri"/>
              </a:rPr>
              <a:t><![CDATA[Long-standing facet joint degeneration and disc collapse; disc degeneration causes segmental instability → facets can no longer resist forward shear → gradual anterior translation; NO pars defect (the neural arch is intact)]]></a:t>
            </a:r>
            <a:br/>
            <a:r>
              <a:rPr lang="en-US" strike="noStrike" sz="1400" spc="0" u="none" cap="none">
                <a:solidFill>
                  <a:srgbClr val="1E293B">
                    <a:alpha val="100000"/>
                  </a:srgbClr>
                </a:solidFill>
                <a:latin typeface="Calibri"/>
              </a:rPr>
              <a:t><![CDATA[Adults >50 years]]></a:t>
            </a:r>
            <a:br/>
            <a:r>
              <a:rPr lang="en-US" strike="noStrike" sz="1400" spc="0" u="none" cap="none">
                <a:solidFill>
                  <a:srgbClr val="1E293B">
                    <a:alpha val="100000"/>
                  </a:srgbClr>
                </a:solidFill>
                <a:latin typeface="Calibri"/>
              </a:rPr>
              <a:t><![CDATA[L4-L5 is the most common level (contrast with isthmic — L5-S1); female predominance; associated with spinal stenosis (intact posterior neural arch + forward vertebral translation = central and lateral recess stenosis → neurogenic claudication); the `classic` cause of neurogenic claudication with antalgic posture in an elderly woman; MOST COMMON type to cause neurological symptoms (ste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8">
  <a:themeElements>
    <a:clrScheme name="Theme5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2026-05-01T18:55:29Z</dcterms:created>
  <dcterms:modified xsi:type="dcterms:W3CDTF">2026-05-01T18:55:29Z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