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38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noclavicular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tandard views are often inadequate — SC joint difficult to visualise on AP chest; serendipity view (40° cephalic tilt AP): anterior dislocation = medial clavicle projects superiorly; posterior dislocation = medial clavicle projects inferiorly relative to norm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vestigation of choice — defines direction of dislocation, mediastinal compression, vascular injury, and physeal fracture vs true dislocation; mandatory before any reduction attempt in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if vascular injury suspected — subclavian or carotid injury can occur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patients under 25 years: CT will often show physeal fracture rather than true ligamentous dislocation — the periosteum remains attached and the epiphysis stays in joint; management principles the sa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An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tempt closed reduction in acute setting: arm traction in extension with scapular retraction; direct anterior pressure on medial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often achieved but unstable — re-dislocates anterior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accept residual anterior prominence if reduction unstable — functional outcomes are generally good without perfect reduction; operative stabilisation rarely needed acu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for 4–6 weeks; physiotherapy; most patients achieve satisfactor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ymptomatic anterior instability: medial clavicle resection or ligament reconstruction (figure-of-eight tendon graft through manubrium and medi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 Emergency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C dislocation = orthopaedic emergency — cardiothoracic surgery must be on standby before any reduction attempt; vascular injury can be unmasked by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ient supine with sandbag or bolster between scapulae; traction-abduction of arm with shoulder extended; direct anterior traction on medial clavicle with towel clip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reduction after closed reduction: immobilise in figure-of-eight harness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educible posterior dislocation or vascular compromise: open reduction — deltopectoral or anterior cervical approach; take great care with posterior structures; have cardiothoracic surgeo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mediastinal structures injured: urgent vascular or cardiothoracic surgery before orthopaedic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terior instability: figure-of-eight ligament reconstruction (semitendinosus or gracilis graft) — good results; avoid K-wire fixation across SC joint (catastrophic complication if wire mig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le resection: for osteoarthritis or chronic instability — must preserve costoclavicular ligament attachment to prevent medial clavicle instability aft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fixation of SC joint is absolutely contraindicated — multiple reported deaths from wire migration into heart and great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a:t>
            </a:r>
            <a:br/>
            <a:r>
              <a:rPr lang="en-US" strike="noStrike" sz="1400" spc="0" u="none" cap="none">
                <a:solidFill>
                  <a:srgbClr val="1E293B">
                    <a:alpha val="100000"/>
                  </a:srgbClr>
                </a:solidFill>
                <a:latin typeface="Calibri"/>
              </a:rPr>
              <a:t><![CDATA[Subclavian / carotid / SVC compression or laceration — posterior dislocation; CT angiograph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heal compression]]></a:t>
            </a:r>
            <a:br/>
            <a:r>
              <a:rPr lang="en-US" strike="noStrike" sz="1400" spc="0" u="none" cap="none">
                <a:solidFill>
                  <a:srgbClr val="1E293B">
                    <a:alpha val="100000"/>
                  </a:srgbClr>
                </a:solidFill>
                <a:latin typeface="Calibri"/>
              </a:rPr>
              <a:t><![CDATA[Stridor, dyspnoea — emergency airway management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esophageal injury]]></a:t>
            </a:r>
            <a:br/>
            <a:r>
              <a:rPr lang="en-US" strike="noStrike" sz="1400" spc="0" u="none" cap="none">
                <a:solidFill>
                  <a:srgbClr val="1E293B">
                    <a:alpha val="100000"/>
                  </a:srgbClr>
                </a:solidFill>
                <a:latin typeface="Calibri"/>
              </a:rPr>
              <a:t><![CDATA[Dysphagia; rare but ser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plexus]]></a:t>
            </a:r>
            <a:br/>
            <a:r>
              <a:rPr lang="en-US" strike="noStrike" sz="1400" spc="0" u="none" cap="none">
                <a:solidFill>
                  <a:srgbClr val="1E293B">
                    <a:alpha val="100000"/>
                  </a:srgbClr>
                </a:solidFill>
                <a:latin typeface="Calibri"/>
              </a:rPr>
              <a:t><![CDATA[Upper trunk compression — assess upper limb neur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migration]]></a:t>
            </a:r>
            <a:br/>
            <a:r>
              <a:rPr lang="en-US" strike="noStrike" sz="1400" spc="0" u="none" cap="none">
                <a:solidFill>
                  <a:srgbClr val="1E293B">
                    <a:alpha val="100000"/>
                  </a:srgbClr>
                </a:solidFill>
                <a:latin typeface="Calibri"/>
              </a:rPr>
              <a:t><![CDATA[Fatal — absolutely contraindicated across SC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A]]></a:t>
            </a:r>
            <a:br/>
            <a:r>
              <a:rPr lang="en-US" strike="noStrike" sz="1400" spc="0" u="none" cap="none">
                <a:solidFill>
                  <a:srgbClr val="1E293B">
                    <a:alpha val="100000"/>
                  </a:srgbClr>
                </a:solidFill>
                <a:latin typeface="Calibri"/>
              </a:rPr>
              <a:t><![CDATA[Medial clavicle resection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Disorders of the sternoclavicular joint. In: Rockwood CA, Matsen FA (eds). The Shoulder. Saunders, 1990.]]></a:t>
            </a:r>
            <a:br/>
            <a:r>
              <a:rPr lang="en-US" strike="noStrike" sz="1200" spc="0" u="none" cap="none">
                <a:solidFill>
                  <a:srgbClr val="1E293B">
                    <a:alpha val="100000"/>
                  </a:srgbClr>
                </a:solidFill>
                <a:latin typeface="Calibri"/>
              </a:rPr>
              <a:t><![CDATA[Groh GI, Wirth MA. Management of traumatic sternoclavicular joint injuries. J Am Acad Orthop Surg. 2011;19(1):1–7.]]></a:t>
            </a:r>
            <a:br/>
            <a:r>
              <a:rPr lang="en-US" strike="noStrike" sz="1200" spc="0" u="none" cap="none">
                <a:solidFill>
                  <a:srgbClr val="1E293B">
                    <a:alpha val="100000"/>
                  </a:srgbClr>
                </a:solidFill>
                <a:latin typeface="Calibri"/>
              </a:rPr>
              <a:t><![CDATA[Mirza AH et al. Posterior sternoclavicular dislocation in a rugby player as a cause of silent vascular compromise. Br J Sports Med. 2005.]]></a:t>
            </a:r>
            <a:br/>
            <a:r>
              <a:rPr lang="en-US" strike="noStrike" sz="1200" spc="0" u="none" cap="none">
                <a:solidFill>
                  <a:srgbClr val="1E293B">
                    <a:alpha val="100000"/>
                  </a:srgbClr>
                </a:solidFill>
                <a:latin typeface="Calibri"/>
              </a:rPr>
              <a:t><![CDATA[Glass ER et al. Management of sternoclavicular joint dislocations — clinical outcomes. Clin Orthop Relat Res. 2011.]]></a:t>
            </a:r>
            <a:br/>
            <a:r>
              <a:rPr lang="en-US" strike="noStrike" sz="1200" spc="0" u="none" cap="none">
                <a:solidFill>
                  <a:srgbClr val="1E293B">
                    <a:alpha val="100000"/>
                  </a:srgbClr>
                </a:solidFill>
                <a:latin typeface="Calibri"/>
              </a:rPr>
              <a:t><![CDATA[Kocher MS, Rockwood CA Jr. The sternoclavicular joint. In: Bucholz RW et al. Rockwood and Greens Fractures in Adults. 9th Edition.]]></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ternoclavicular Joint Injuries.]]></a:t>
            </a:r>
            <a:br/>
            <a:r>
              <a:rPr lang="en-US" strike="noStrike" sz="1200" spc="0" u="none" cap="none">
                <a:solidFill>
                  <a:srgbClr val="1E293B">
                    <a:alpha val="100000"/>
                  </a:srgbClr>
                </a:solidFill>
                <a:latin typeface="Calibri"/>
              </a:rPr>
              <a:t><![CDATA[AO Surgery Re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 joint dislocations: anterior (more common, often stable after reduction) vs posterior (rare but life‑threatening due to mediastinal compression). Posterior dislocation red flags: dyspnea, dysphagia, venous congestion, neurologic symptoms—urgent reduction under anesthesia with cardiothoracic standby. Imaging: CT with contrast preferred; plain X‑rays often inadequate. Management: sling and rehab for sprain/anterior dislocation; posterior often requires closed/open reduction and stabilization (figure‑of‑8 graft). Beware physeal injuries in adolescents (medial clavicular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noclavicular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ternoclavicular (SC) joint injuries are uncommon, accounting for less than 3% of shoulder girdle injuries, but are potentially life-threatening when posterior dislocation compresses mediastinal structures. The SC joint is the only true synovial articulation between the upper limb and the axial skeleton. Its stability relies almost entirely on ligamentous constraints rather than bony congru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C joint has the least bony stability of any major joint — articular surface contact is minimal; the medial clavicle is larger than the clavicular notch of the stern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sing ligaments: anterior and posterior sternoclavicular ligaments (primary restraints to anterior and posterior translation), costoclavicular ligament (rhomboid ligament — limits elevation and protraction), and interclavicular liga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C ligament is the strongest and most important restraint — its disruption allows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disc (meniscus homologue) is present — absorbs compressive forces; frequently torn 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elations of the SC joint: brachiocephalic vein, subclavian artery and vein, common carotid artery, trachea, oesophagus, superior vena cava — all at risk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ular physis: last physis in the body to close — closes at age 23–25 years; in patients under 25, apparent SC dislocation is often a physeal fracture (Salter-Harris I or II through medial clavicular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ain (Grade I)]]></a:t>
            </a:r>
            <a:br/>
            <a:r>
              <a:rPr lang="en-US" strike="noStrike" sz="1400" spc="0" u="none" cap="none">
                <a:solidFill>
                  <a:srgbClr val="1E293B">
                    <a:alpha val="100000"/>
                  </a:srgbClr>
                </a:solidFill>
                <a:latin typeface="Calibri"/>
              </a:rPr>
              <a:t><![CDATA[Ligament stretch; no instability; joint intact]]></a:t>
            </a:r>
            <a:br/>
            <a:r>
              <a:rPr lang="en-US" strike="noStrike" sz="1400" spc="0" u="none" cap="none">
                <a:solidFill>
                  <a:srgbClr val="1E293B">
                    <a:alpha val="100000"/>
                  </a:srgbClr>
                </a:solidFill>
                <a:latin typeface="Calibri"/>
              </a:rPr>
              <a:t><![CDATA[Sling; analgesia;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uxation (Grade II)]]></a:t>
            </a:r>
            <a:br/>
            <a:r>
              <a:rPr lang="en-US" strike="noStrike" sz="1400" spc="0" u="none" cap="none">
                <a:solidFill>
                  <a:srgbClr val="1E293B">
                    <a:alpha val="100000"/>
                  </a:srgbClr>
                </a:solidFill>
                <a:latin typeface="Calibri"/>
              </a:rPr>
              <a:t><![CDATA[Partial ligament disruption; mild instability; some translation]]></a:t>
            </a:r>
            <a:br/>
            <a:r>
              <a:rPr lang="en-US" strike="noStrike" sz="1400" spc="0" u="none" cap="none">
                <a:solidFill>
                  <a:srgbClr val="1E293B">
                    <a:alpha val="100000"/>
                  </a:srgbClr>
                </a:solidFill>
                <a:latin typeface="Calibri"/>
              </a:rPr>
              <a:t><![CDATA[Sling 4–6 weeks; physiotherapy; usually resol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a:t>
            </a:r>
            <a:br/>
            <a:r>
              <a:rPr lang="en-US" strike="noStrike" sz="1400" spc="0" u="none" cap="none">
                <a:solidFill>
                  <a:srgbClr val="1E293B">
                    <a:alpha val="100000"/>
                  </a:srgbClr>
                </a:solidFill>
                <a:latin typeface="Calibri"/>
              </a:rPr>
              <a:t><![CDATA[Complete ligament disruption; medial clavicle displaced anteriorly; most common direction (75%)]]></a:t>
            </a:r>
            <a:br/>
            <a:r>
              <a:rPr lang="en-US" strike="noStrike" sz="1400" spc="0" u="none" cap="none">
                <a:solidFill>
                  <a:srgbClr val="1E293B">
                    <a:alpha val="100000"/>
                  </a:srgbClr>
                </a:solidFill>
                <a:latin typeface="Calibri"/>
              </a:rPr>
              <a:t><![CDATA[Attempt closed reduction; accept if unreducible — anterior prominence well-tolerated; rarely causes long-term functional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a:t>
            </a:r>
            <a:br/>
            <a:r>
              <a:rPr lang="en-US" strike="noStrike" sz="1400" spc="0" u="none" cap="none">
                <a:solidFill>
                  <a:srgbClr val="1E293B">
                    <a:alpha val="100000"/>
                  </a:srgbClr>
                </a:solidFill>
                <a:latin typeface="Calibri"/>
              </a:rPr>
              <a:t><![CDATA[Complete disruption; medial clavicle displaced posteriorly into mediastinum — life-threatening]]></a:t>
            </a:r>
            <a:br/>
            <a:r>
              <a:rPr lang="en-US" strike="noStrike" sz="1400" spc="0" u="none" cap="none">
                <a:solidFill>
                  <a:srgbClr val="1E293B">
                    <a:alpha val="100000"/>
                  </a:srgbClr>
                </a:solidFill>
                <a:latin typeface="Calibri"/>
              </a:rPr>
              <a:t><![CDATA[Emergency closed or open reduction — cardiothoracic backup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75%): direct blow or indirect force rolling shoulder anteriorly; medial clavicle prominent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25%): medial clavicle displaced into mediastinum — can compress trachea, oesophagus, great vessels; presents with dyspnoea, dysphagia, venous congestion, hoarseness, or 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Clinical exam: SC joint swelling, tenderness, deformity; anterior prominence (anterior dislocation) vs medial hollowing (posterior dislocation); assess airway, voice, swallowing, and upper limb vascular status in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2026-03-18T09:52:51Z</dcterms:created>
  <dcterms:modified xsi:type="dcterms:W3CDTF">2026-03-18T09:52:51Z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