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presProps" Target="presProps.xml"/>
  <Relationship Id="rId16" Type="http://schemas.openxmlformats.org/officeDocument/2006/relationships/viewProps" Target="viewProps.xml"/>
  <Relationship Id="rId17"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765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ubtrochanteric Femur — Fixat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btrochanteric Femur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te fixation]]></a:t>
            </a:r>
            <a:br/>
            <a:r>
              <a:rPr lang="en-US" strike="noStrike" sz="1400" spc="0" u="none" cap="none">
                <a:solidFill>
                  <a:srgbClr val="1E293B">
                    <a:alpha val="100000"/>
                  </a:srgbClr>
                </a:solidFill>
                <a:latin typeface="Calibri"/>
              </a:rPr>
              <a:t><![CDATA[Selected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lant fail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align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ep vein thromb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Subtrochanteric region experiences high mechanical str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fractures require surgical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medullary nails provide biomechanical advant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reduction increases risk of implant fail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Orthobullets – Subtrochanteric Femur Fractures]]></a:t>
            </a:r>
            <a:br/>
            <a:r>
              <a:rPr lang="en-US" strike="noStrike" sz="1200" spc="0" u="none" cap="none">
                <a:solidFill>
                  <a:srgbClr val="1E293B">
                    <a:alpha val="100000"/>
                  </a:srgbClr>
                </a:solidFill>
                <a:latin typeface="Calibri"/>
              </a:rPr>
              <a:t><![CDATA[AO Trauma Surgery Refe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ubtrochanteric Femur — Fixat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Deforming forces: flex-abd-ER proximal; add distal. Implant: CMN gold standard. Reduction aids: Schanz, cerclage, clamps. Entry point crucial (piriformis/trochanteric). Complications: malreduction, implant fail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btrochanteric Femur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Subtrochanteric femur fractures occur in the region extending from the lesser trochanter to approximately 5 cm distal to it. These fractures are biomechanically challenging due to the high stresses transmitted through the proximal femur and the strong muscle forces acting on fracture fragments. They represent about 10–15% of proximal femur fractures and are associated with significant morbidity, especially in elderly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btrochanteric Femur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btrochanteric fractures may occur following high-energy trauma in younger patients or low-energy falls in elderly individuals with osteoporosis. The management of these fractures typically involves surgical fixation, most commonly with intramedullary devices such as proximal femoral nai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ue to the high mechanical stresses in this region, achieving stable fixation and maintaining alignment are essential to prevent complications such as implant failure or nonun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btrochanteric Femur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the Subtrochanteric Region]]></a:t>
            </a:r>
            <a:br/>
            <a:br/>
            <a:br/>
            <a:r>
              <a:rPr lang="en-US" strike="noStrike" sz="1400" spc="0" u="none" cap="none">
                <a:solidFill>
                  <a:srgbClr val="1E293B">
                    <a:alpha val="100000"/>
                  </a:srgbClr>
                </a:solidFill>
                <a:latin typeface="Calibri"/>
              </a:rPr>
              <a:t><![CDATA[The subtrochanteric region of the femur lies just distal to the lesser trochanter and is composed primarily of dense cortical bone. This region experiences high compressive and tensile forces during weight bear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nds from the lesser trochanter to approximately 5 cm distal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ominated by thick cortical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bjected to high bending stres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ortant muscle attachments influence fracture dis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btrochanteric Femur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scle forces significantly influence fracture align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liopsoas flexes and externally rotates the proximal frag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luteus medius abducts the proximal frag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ductors pull the distal fragment medial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a:t>
            </a:r>
            <a:br/>
            <a:br/>
            <a:br/>
            <a:r>
              <a:rPr lang="en-US" strike="noStrike" sz="1400" spc="0" u="none" cap="none">
                <a:solidFill>
                  <a:srgbClr val="1E293B">
                    <a:alpha val="100000"/>
                  </a:srgbClr>
                </a:solidFill>
                <a:latin typeface="Calibri"/>
              </a:rPr>
              <a:t><![CDATA[Accounts for approximately 10–15% of proximal femur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ccurs in both young and elderly popul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re common in elderly females with osteopor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Group]]></a:t>
            </a:r>
            <a:br/>
            <a:r>
              <a:rPr lang="en-US" strike="noStrike" sz="1400" spc="0" u="none" cap="none">
                <a:solidFill>
                  <a:srgbClr val="1E293B">
                    <a:alpha val="100000"/>
                  </a:srgbClr>
                </a:solidFill>
                <a:latin typeface="Calibri"/>
              </a:rPr>
              <a:t><![CDATA[Common Cau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Young adults]]></a:t>
            </a:r>
            <a:br/>
            <a:r>
              <a:rPr lang="en-US" strike="noStrike" sz="1400" spc="0" u="none" cap="none">
                <a:solidFill>
                  <a:srgbClr val="1E293B">
                    <a:alpha val="100000"/>
                  </a:srgbClr>
                </a:solidFill>
                <a:latin typeface="Calibri"/>
              </a:rPr>
              <a:t><![CDATA[High-energy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derly]]></a:t>
            </a:r>
            <a:br/>
            <a:r>
              <a:rPr lang="en-US" strike="noStrike" sz="1400" spc="0" u="none" cap="none">
                <a:solidFill>
                  <a:srgbClr val="1E293B">
                    <a:alpha val="100000"/>
                  </a:srgbClr>
                </a:solidFill>
                <a:latin typeface="Calibri"/>
              </a:rPr>
              <a:t><![CDATA[Low-energy fal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btrochanteric Femur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Injury]]></a:t>
            </a:r>
            <a:br/>
            <a:br/>
            <a:br/>
            <a:r>
              <a:rPr lang="en-US" strike="noStrike" sz="1400" spc="0" u="none" cap="none">
                <a:solidFill>
                  <a:srgbClr val="1E293B">
                    <a:alpha val="100000"/>
                  </a:srgbClr>
                </a:solidFill>
                <a:latin typeface="Calibri"/>
              </a:rPr>
              <a:t><![CDATA[High-energy trauma such as road traffic accid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ll from h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w-energy falls in elderly osteoporotic pati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logical fractures due to metastatic dise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a:t>
            </a:r>
            <a:br/>
            <a:br/>
            <a:br/>
            <a:r>
              <a:rPr lang="en-US" strike="noStrike" sz="1400" spc="0" u="none" cap="none">
                <a:solidFill>
                  <a:srgbClr val="1E293B">
                    <a:alpha val="100000"/>
                  </a:srgbClr>
                </a:solidFill>
                <a:latin typeface="Calibri"/>
              </a:rPr>
              <a:t><![CDATA[Subtrochanteric fractures are commonly classified using the Seinsheimer classification syste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Nondisplaced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t>
            </a:r>
            <a:br/>
            <a:r>
              <a:rPr lang="en-US" strike="noStrike" sz="1400" spc="0" u="none" cap="none">
                <a:solidFill>
                  <a:srgbClr val="1E293B">
                    <a:alpha val="100000"/>
                  </a:srgbClr>
                </a:solidFill>
                <a:latin typeface="Calibri"/>
              </a:rPr>
              <a:t><![CDATA[Two-part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Three-part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a:t>
            </a:r>
            <a:br/>
            <a:r>
              <a:rPr lang="en-US" strike="noStrike" sz="1400" spc="0" u="none" cap="none">
                <a:solidFill>
                  <a:srgbClr val="1E293B">
                    <a:alpha val="100000"/>
                  </a:srgbClr>
                </a:solidFill>
                <a:latin typeface="Calibri"/>
              </a:rPr>
              <a:t><![CDATA[Comminuted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btrochanteric Femur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V]]></a:t>
            </a:r>
            <a:br/>
            <a:r>
              <a:rPr lang="en-US" strike="noStrike" sz="1400" spc="0" u="none" cap="none">
                <a:solidFill>
                  <a:srgbClr val="1E293B">
                    <a:alpha val="100000"/>
                  </a:srgbClr>
                </a:solidFill>
                <a:latin typeface="Calibri"/>
              </a:rPr>
              <a:t><![CDATA[Subtrochanteric with intertrochanteric exten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Severe pain in upper thig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ability to bear w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hortened and externally rotated limb]]></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elling around proximal thig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br/>
            <a:r>
              <a:rPr lang="en-US" strike="noStrike" sz="1400" spc="0" u="none" cap="none">
                <a:solidFill>
                  <a:srgbClr val="1E293B">
                    <a:alpha val="100000"/>
                  </a:srgbClr>
                </a:solidFill>
                <a:latin typeface="Calibri"/>
              </a:rPr>
              <a:t><![CDATA[AP pelvis radiograp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femur radiograp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for complex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s usually demonstrate the fracture pattern and degree of dis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btrochanteric Femur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nciples of Fixation]]></a:t>
            </a:r>
            <a:br/>
            <a:br/>
            <a:br/>
            <a:r>
              <a:rPr lang="en-US" strike="noStrike" sz="1400" spc="0" u="none" cap="none">
                <a:solidFill>
                  <a:srgbClr val="1E293B">
                    <a:alpha val="100000"/>
                  </a:srgbClr>
                </a:solidFill>
                <a:latin typeface="Calibri"/>
              </a:rPr>
              <a:t><![CDATA[The goals of surgical fixation are restoration of alignment, stable fixation, and early mo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ical reduction of fracture frag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storation of femoral length and align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ble fixation capable of withstanding high stres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weight bearing when possib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xation Options]]></a:t>
            </a:r>
            <a:br/>
            <a:br/>
            <a:br/>
            <a:br/>
            <a:br/>
            <a:br/>
            <a:br/>
            <a:br/>
            <a:r>
              <a:rPr lang="en-US" strike="noStrike" sz="1400" spc="0" u="none" cap="none">
                <a:solidFill>
                  <a:srgbClr val="1E293B">
                    <a:alpha val="100000"/>
                  </a:srgbClr>
                </a:solidFill>
                <a:latin typeface="Calibri"/>
              </a:rPr>
              <a:t><![CDATA[Implant]]></a:t>
            </a:r>
            <a:br/>
            <a:r>
              <a:rPr lang="en-US" strike="noStrike" sz="1400" spc="0" u="none" cap="none">
                <a:solidFill>
                  <a:srgbClr val="1E293B">
                    <a:alpha val="100000"/>
                  </a:srgbClr>
                </a:solidFill>
                <a:latin typeface="Calibri"/>
              </a:rPr>
              <a:t><![CDATA[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femoral nail (PFN)]]></a:t>
            </a:r>
            <a:br/>
            <a:r>
              <a:rPr lang="en-US" strike="noStrike" sz="1400" spc="0" u="none" cap="none">
                <a:solidFill>
                  <a:srgbClr val="1E293B">
                    <a:alpha val="100000"/>
                  </a:srgbClr>
                </a:solidFill>
                <a:latin typeface="Calibri"/>
              </a:rPr>
              <a:t><![CDATA[Most common fixation metho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phalomedullary nail]]></a:t>
            </a:r>
            <a:br/>
            <a:r>
              <a:rPr lang="en-US" strike="noStrike" sz="1400" spc="0" u="none" cap="none">
                <a:solidFill>
                  <a:srgbClr val="1E293B">
                    <a:alpha val="100000"/>
                  </a:srgbClr>
                </a:solidFill>
                <a:latin typeface="Calibri"/>
              </a:rPr>
              <a:t><![CDATA[Unstable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0">
  <a:themeElements>
    <a:clrScheme name="Theme9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12</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2026-03-17T01:36:20Z</dcterms:created>
  <dcterms:modified xsi:type="dcterms:W3CDTF">2026-03-17T01:36:20Z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