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52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yme's ampu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a:t>
            </a:r>
            <a:br/>
            <a:r>
              <a:rPr lang="en-US" strike="noStrike" sz="1400" spc="0" u="none" cap="none">
                <a:solidFill>
                  <a:srgbClr val="1E293B">
                    <a:alpha val="100000"/>
                  </a:srgbClr>
                </a:solidFill>
                <a:latin typeface="Calibri"/>
              </a:rPr>
              <a:t><![CDATA[Posterior tendon insertion into calcaneus]]></a:t>
            </a:r>
            <a:br/>
            <a:r>
              <a:rPr lang="en-US" strike="noStrike" sz="1400" spc="0" u="none" cap="none">
                <a:solidFill>
                  <a:srgbClr val="1E293B">
                    <a:alpha val="100000"/>
                  </a:srgbClr>
                </a:solidFill>
                <a:latin typeface="Calibri"/>
              </a:rPr>
              <a:t><![CDATA[Detached with posterior flap during foot remov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osterior tibial artery supply to the heel flap is the key vascular requirement for Syme's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a:t>
            </a:r>
            <a:br/>
            <a:r>
              <a:rPr lang="en-US" strike="noStrike" sz="1400" spc="0" u="none" cap="none">
                <a:solidFill>
                  <a:srgbClr val="1E293B">
                    <a:alpha val="100000"/>
                  </a:srgbClr>
                </a:solidFill>
                <a:latin typeface="Calibri"/>
              </a:rPr>
              <a:t><![CDATA[Syme's amputation preserves nearly the full length of the tibial lever arm. The patient can bear weight through the distal stump because the heel pad is placed beneath the tibia. This makes gait more energy efficient than a transtibial amputation and allows limited standing or transfers without a prosthesis in selected patients. However, the bulbous distal stump makes prosthetic fitting more difficult than transtibial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in biomechanical advantage of Syme's amputation is true end-bearing through the preserved heel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improves control of the prosthesis and reduces energy expendi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decreases dependence on proximal socket suspension and reduces pressure over the patellar tendon reg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lbous distal end improves suspension but creates cosmetic and donning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lateral instability or heel pad migration compromises prosthetic comfort and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Why Syme May Be Usefu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a:t>
            </a:r>
            <a:br/>
            <a:r>
              <a:rPr lang="en-US" strike="noStrike" sz="1400" spc="0" u="none" cap="none">
                <a:solidFill>
                  <a:srgbClr val="1E293B">
                    <a:alpha val="100000"/>
                  </a:srgbClr>
                </a:solidFill>
                <a:latin typeface="Calibri"/>
              </a:rPr>
              <a:t><![CDATA[Crush foot, mangled forefoot/midfoot, non-reconstructable foot injury]]></a:t>
            </a:r>
            <a:br/>
            <a:r>
              <a:rPr lang="en-US" strike="noStrike" sz="1400" spc="0" u="none" cap="none">
                <a:solidFill>
                  <a:srgbClr val="1E293B">
                    <a:alpha val="100000"/>
                  </a:srgbClr>
                </a:solidFill>
                <a:latin typeface="Calibri"/>
              </a:rPr>
              <a:t><![CDATA[Preserves limb length and end-bearing surface if heel is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Forefoot/midfoot osteomyelitis, severe soft tissue infection sparing heel]]></a:t>
            </a:r>
            <a:br/>
            <a:r>
              <a:rPr lang="en-US" strike="noStrike" sz="1400" spc="0" u="none" cap="none">
                <a:solidFill>
                  <a:srgbClr val="1E293B">
                    <a:alpha val="100000"/>
                  </a:srgbClr>
                </a:solidFill>
                <a:latin typeface="Calibri"/>
              </a:rPr>
              <a:t><![CDATA[Allows removal of infected foot while preserving durable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ic foot]]></a:t>
            </a:r>
            <a:br/>
            <a:r>
              <a:rPr lang="en-US" strike="noStrike" sz="1400" spc="0" u="none" cap="none">
                <a:solidFill>
                  <a:srgbClr val="1E293B">
                    <a:alpha val="100000"/>
                  </a:srgbClr>
                </a:solidFill>
                <a:latin typeface="Calibri"/>
              </a:rPr>
              <a:t><![CDATA[Selected cases with adequate perfusion and viable heel pad]]></a:t>
            </a:r>
            <a:br/>
            <a:r>
              <a:rPr lang="en-US" strike="noStrike" sz="1400" spc="0" u="none" cap="none">
                <a:solidFill>
                  <a:srgbClr val="1E293B">
                    <a:alpha val="100000"/>
                  </a:srgbClr>
                </a:solidFill>
                <a:latin typeface="Calibri"/>
              </a:rPr>
              <a:t><![CDATA[Can provide end-bearing stump but requires careful vascular sel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y]]></a:t>
            </a:r>
            <a:br/>
            <a:r>
              <a:rPr lang="en-US" strike="noStrike" sz="1400" spc="0" u="none" cap="none">
                <a:solidFill>
                  <a:srgbClr val="1E293B">
                    <a:alpha val="100000"/>
                  </a:srgbClr>
                </a:solidFill>
                <a:latin typeface="Calibri"/>
              </a:rPr>
              <a:t><![CDATA[Severe foot deficiency or deformity not suitable for reconstruction]]></a:t>
            </a:r>
            <a:br/>
            <a:r>
              <a:rPr lang="en-US" strike="noStrike" sz="1400" spc="0" u="none" cap="none">
                <a:solidFill>
                  <a:srgbClr val="1E293B">
                    <a:alpha val="100000"/>
                  </a:srgbClr>
                </a:solidFill>
                <a:latin typeface="Calibri"/>
              </a:rPr>
              <a:t><![CDATA[Maintains limb length in children and allows durable prosthetic fi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Selected distal foot lesions where oncologic margins permit]]></a:t>
            </a:r>
            <a:br/>
            <a:r>
              <a:rPr lang="en-US" strike="noStrike" sz="1400" spc="0" u="none" cap="none">
                <a:solidFill>
                  <a:srgbClr val="1E293B">
                    <a:alpha val="100000"/>
                  </a:srgbClr>
                </a:solidFill>
                <a:latin typeface="Calibri"/>
              </a:rPr>
              <a:t><![CDATA[Limb-sparing level if heel and ankle region are not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a:t>
            </a:r>
            <a:br/>
            <a:br/>
            <a:br/>
            <a:br/>
            <a:br/>
            <a:r>
              <a:rPr lang="en-US" strike="noStrike" sz="1400" spc="0" u="none" cap="none">
                <a:solidFill>
                  <a:srgbClr val="1E293B">
                    <a:alpha val="100000"/>
                  </a:srgbClr>
                </a:solidFill>
                <a:latin typeface="Calibri"/>
              </a:rPr>
              <a:t><![CDATA[Contraindication]]></a:t>
            </a:r>
            <a:br/>
            <a:r>
              <a:rPr lang="en-US" strike="noStrike" sz="1400" spc="0" u="none" cap="none">
                <a:solidFill>
                  <a:srgbClr val="1E293B">
                    <a:alpha val="100000"/>
                  </a:srgbClr>
                </a:solidFill>
                <a:latin typeface="Calibri"/>
              </a:rPr>
              <a:t><![CDATA[Reason]]></a:t>
            </a:r>
            <a:br/>
            <a:r>
              <a:rPr lang="en-US" strike="noStrike" sz="1400" spc="0" u="none" cap="none">
                <a:solidFill>
                  <a:srgbClr val="1E293B">
                    <a:alpha val="100000"/>
                  </a:srgbClr>
                </a:solidFill>
                <a:latin typeface="Calibri"/>
              </a:rPr>
              <a:t><![CDATA[Pract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viable heel pad]]></a:t>
            </a:r>
            <a:br/>
            <a:r>
              <a:rPr lang="en-US" strike="noStrike" sz="1400" spc="0" u="none" cap="none">
                <a:solidFill>
                  <a:srgbClr val="1E293B">
                    <a:alpha val="100000"/>
                  </a:srgbClr>
                </a:solidFill>
                <a:latin typeface="Calibri"/>
              </a:rPr>
              <a:t><![CDATA[Loss of end-bearing tissue]]></a:t>
            </a:r>
            <a:br/>
            <a:r>
              <a:rPr lang="en-US" strike="noStrike" sz="1400" spc="0" u="none" cap="none">
                <a:solidFill>
                  <a:srgbClr val="1E293B">
                    <a:alpha val="100000"/>
                  </a:srgbClr>
                </a:solidFill>
                <a:latin typeface="Calibri"/>
              </a:rPr>
              <a:t><![CDATA[Syme stump will fail or ulce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 compromise]]></a:t>
            </a:r>
            <a:br/>
            <a:r>
              <a:rPr lang="en-US" strike="noStrike" sz="1400" spc="0" u="none" cap="none">
                <a:solidFill>
                  <a:srgbClr val="1E293B">
                    <a:alpha val="100000"/>
                  </a:srgbClr>
                </a:solidFill>
                <a:latin typeface="Calibri"/>
              </a:rPr>
              <a:t><![CDATA[Heel flap vascularity at risk]]></a:t>
            </a:r>
            <a:br/>
            <a:r>
              <a:rPr lang="en-US" strike="noStrike" sz="1400" spc="0" u="none" cap="none">
                <a:solidFill>
                  <a:srgbClr val="1E293B">
                    <a:alpha val="100000"/>
                  </a:srgbClr>
                </a:solidFill>
                <a:latin typeface="Calibri"/>
              </a:rPr>
              <a:t><![CDATA[High risk of flap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peripheral vascular disease]]></a:t>
            </a:r>
            <a:br/>
            <a:r>
              <a:rPr lang="en-US" strike="noStrike" sz="1400" spc="0" u="none" cap="none">
                <a:solidFill>
                  <a:srgbClr val="1E293B">
                    <a:alpha val="100000"/>
                  </a:srgbClr>
                </a:solidFill>
                <a:latin typeface="Calibri"/>
              </a:rPr>
              <a:t><![CDATA[Poor healing potential]]></a:t>
            </a:r>
            <a:br/>
            <a:r>
              <a:rPr lang="en-US" strike="noStrike" sz="1400" spc="0" u="none" cap="none">
                <a:solidFill>
                  <a:srgbClr val="1E293B">
                    <a:alpha val="100000"/>
                  </a:srgbClr>
                </a:solidFill>
                <a:latin typeface="Calibri"/>
              </a:rPr>
              <a:t><![CDATA[Consider more proximal level if perfusion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involving heel]]></a:t>
            </a:r>
            <a:br/>
            <a:r>
              <a:rPr lang="en-US" strike="noStrike" sz="1400" spc="0" u="none" cap="none">
                <a:solidFill>
                  <a:srgbClr val="1E293B">
                    <a:alpha val="100000"/>
                  </a:srgbClr>
                </a:solidFill>
                <a:latin typeface="Calibri"/>
              </a:rPr>
              <a:t><![CDATA[Cannot preserve safe heel pad]]></a:t>
            </a:r>
            <a:br/>
            <a:r>
              <a:rPr lang="en-US" strike="noStrike" sz="1400" spc="0" u="none" cap="none">
                <a:solidFill>
                  <a:srgbClr val="1E293B">
                    <a:alpha val="100000"/>
                  </a:srgbClr>
                </a:solidFill>
                <a:latin typeface="Calibri"/>
              </a:rPr>
              <a:t><![CDATA[Contraindicates heel-pad-based end-bearing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neuropathic heel]]></a:t>
            </a:r>
            <a:br/>
            <a:r>
              <a:rPr lang="en-US" strike="noStrike" sz="1400" spc="0" u="none" cap="none">
                <a:solidFill>
                  <a:srgbClr val="1E293B">
                    <a:alpha val="100000"/>
                  </a:srgbClr>
                </a:solidFill>
                <a:latin typeface="Calibri"/>
              </a:rPr>
              <a:t><![CDATA[Insensate end-bearing surface]]></a:t>
            </a:r>
            <a:br/>
            <a:r>
              <a:rPr lang="en-US" strike="noStrike" sz="1400" spc="0" u="none" cap="none">
                <a:solidFill>
                  <a:srgbClr val="1E293B">
                    <a:alpha val="100000"/>
                  </a:srgbClr>
                </a:solidFill>
                <a:latin typeface="Calibri"/>
              </a:rPr>
              <a:t><![CDATA[Ulceration and breakdow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Disadvantages]]></a:t>
            </a:r>
            <a:br/>
            <a:br/>
            <a:br/>
            <a:b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stump with preserved heel pad]]></a:t>
            </a:r>
            <a:br/>
            <a:r>
              <a:rPr lang="en-US" strike="noStrike" sz="1400" spc="0" u="none" cap="none">
                <a:solidFill>
                  <a:srgbClr val="1E293B">
                    <a:alpha val="100000"/>
                  </a:srgbClr>
                </a:solidFill>
                <a:latin typeface="Calibri"/>
              </a:rPr>
              <a:t><![CDATA[Bulbous distal stump makes prosthetic fitting difficu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and better proprioceptive control]]></a:t>
            </a:r>
            <a:br/>
            <a:r>
              <a:rPr lang="en-US" strike="noStrike" sz="1400" spc="0" u="none" cap="none">
                <a:solidFill>
                  <a:srgbClr val="1E293B">
                    <a:alpha val="100000"/>
                  </a:srgbClr>
                </a:solidFill>
                <a:latin typeface="Calibri"/>
              </a:rPr>
              <a:t><![CDATA[Inferior cosmesis compared with transtibial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energy expenditure than transtibial amputation]]></a:t>
            </a:r>
            <a:br/>
            <a:r>
              <a:rPr lang="en-US" strike="noStrike" sz="1400" spc="0" u="none" cap="none">
                <a:solidFill>
                  <a:srgbClr val="1E293B">
                    <a:alpha val="100000"/>
                  </a:srgbClr>
                </a:solidFill>
                <a:latin typeface="Calibri"/>
              </a:rPr>
              <a:t><![CDATA[Risk of heel p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may stand/transfer short distances without prosthesis]]></a:t>
            </a:r>
            <a:br/>
            <a:r>
              <a:rPr lang="en-US" strike="noStrike" sz="1400" spc="0" u="none" cap="none">
                <a:solidFill>
                  <a:srgbClr val="1E293B">
                    <a:alpha val="100000"/>
                  </a:srgbClr>
                </a:solidFill>
                <a:latin typeface="Calibri"/>
              </a:rPr>
              <a:t><![CDATA[Requires viable posterior heel flap and good vascula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in selected children and active patients]]></a:t>
            </a:r>
            <a:br/>
            <a:r>
              <a:rPr lang="en-US" strike="noStrike" sz="1400" spc="0" u="none" cap="none">
                <a:solidFill>
                  <a:srgbClr val="1E293B">
                    <a:alpha val="100000"/>
                  </a:srgbClr>
                </a:solidFill>
                <a:latin typeface="Calibri"/>
              </a:rPr>
              <a:t><![CDATA[Can be difficult in diabetic/dysvascular patients if selection is po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valuation]]></a:t>
            </a:r>
            <a:br/>
            <a:r>
              <a:rPr lang="en-US" strike="noStrike" sz="1400" spc="0" u="none" cap="none">
                <a:solidFill>
                  <a:srgbClr val="1E293B">
                    <a:alpha val="100000"/>
                  </a:srgbClr>
                </a:solidFill>
                <a:latin typeface="Calibri"/>
              </a:rPr>
              <a:t><![CDATA[Preoperative assessment determines whether a Syme level is likely to heal and function. The surgeon must assess infection extent, heel pad quality, vascular supply, soft tissue viability, neuropathy, patient function, and prosthetic feasibility. In traumatic cases, the heel must be intact or reconstructable. In diabetic and dysvascular cases, vascular assessment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yme's ampu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e's amputation is a through-ankle amputation in which the foot is removed while preserving the heel pad and distal tibia-fibula, allowing end-bearing ambulation. Originally described by James Syme in 1843, it provides a durable weight-bearing stump with minimal limb-length discrepancy compared with more proximal amputations. The procedure is most commonly indicated for severe foot trauma, infection, congenital deformities, and selected diabetic foot conditions when the heel pad and posterior tibial artery remain viable. A Syme prosthesis is specifically designed to accommodate the bulbous distal stump while allowing efficient gait and e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me's Amputation and Syme's Prosthesis]]></a:t>
            </a:r>
            <a:br/>
            <a:r>
              <a:rPr lang="en-US" strike="noStrike" sz="1400" spc="0" u="none" cap="none">
                <a:solidFill>
                  <a:srgbClr val="1E293B">
                    <a:alpha val="100000"/>
                  </a:srgbClr>
                </a:solidFill>
                <a:latin typeface="Calibri"/>
              </a:rPr>
              <a:t><![CDATA[Syme's amputation is an ankle disarticulation procedure in which the foot is removed through the ankle joint while preserving the heel pad as a durable end-bearing surface. It occupies an important position between partial foot amputations and transtibial amputations because it preserves limb length, provides a broad weight-bearing stump, and allows more efficient gait than more proximal amputations when performed and fitted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al operation was described by James Syme in 1843. In modern orthopaedic practice, Syme's amputation is considered for selected patients with non-salvageable foot pathology, especially when the heel pad is viable and the posterior tibial artery supply is intact. The major technical challenge is maintaining the heel pad directly beneath the distal tibia. The major prosthetic challenge is accommodating the bulbous distal end while still providing a cosmetically acceptable and mechanically efficient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Syme's amputation = ankle disarticulation with removal of the foot, excision of malleoli, and preservation/fixation of the heel pad to create an end-bearing stum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a true end-bearing amputation level, unlike the standard transtibial amputation where most load is transmitted through the socket w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 depends on vascularity, infection control, heel pad stability, and appropriate prosthetic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r>
              <a:rPr lang="en-US" strike="noStrike" sz="1400" spc="0" u="none" cap="none">
                <a:solidFill>
                  <a:srgbClr val="1E293B">
                    <a:alpha val="100000"/>
                  </a:srgbClr>
                </a:solidFill>
                <a:latin typeface="Calibri"/>
              </a:rPr>
              <a:t><![CDATA[James Syme introduced the ankle disarticulation technique as a limb-preserving alternative to more proximal amputations. The concept was important because it preserved the patient's leg length and used the naturally weight-bearing heel pad as the terminal surface. Later surgeons modified the operation to improve heel pad stability, prosthetic fitting, and function. Although its popularity decreased with advances in transtibial prosthetics, Syme's amputation remains a valuable option in careful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al principle: remove the foot through the ankle joint and bring the heel pad under the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inciple: create a stable, painless, plantigrade, end-bearing stump that can tolerate prosthetic loa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compared in examinations with Boyd, Pirogoff, Chopart, and below-kne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natomy]]></a:t>
            </a:r>
            <a:br/>
            <a:r>
              <a:rPr lang="en-US" strike="noStrike" sz="1400" spc="0" u="none" cap="none">
                <a:solidFill>
                  <a:srgbClr val="1E293B">
                    <a:alpha val="100000"/>
                  </a:srgbClr>
                </a:solidFill>
                <a:latin typeface="Calibri"/>
              </a:rPr>
              <a:t><![CDATA[The surgical success of Syme's amputation depends on understanding the heel flap, posterior tibial vascularity, ankle joint anatomy, malleoli, and terminal branches of the major nerves. The heel pad is a specialized weight-bearing structure composed of thick glabrous skin, fibrous septae, and fat compartments. It is designed to tolerate compressive load during stance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Importance]]></a:t>
            </a:r>
            <a:br/>
            <a:r>
              <a:rPr lang="en-US" strike="noStrike" sz="1400" spc="0" u="none" cap="none">
                <a:solidFill>
                  <a:srgbClr val="1E293B">
                    <a:alpha val="100000"/>
                  </a:srgbClr>
                </a:solidFill>
                <a:latin typeface="Calibri"/>
              </a:rPr>
              <a:t><![CDATA[Surg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ad]]></a:t>
            </a:r>
            <a:br/>
            <a:r>
              <a:rPr lang="en-US" strike="noStrike" sz="1400" spc="0" u="none" cap="none">
                <a:solidFill>
                  <a:srgbClr val="1E293B">
                    <a:alpha val="100000"/>
                  </a:srgbClr>
                </a:solidFill>
                <a:latin typeface="Calibri"/>
              </a:rPr>
              <a:t><![CDATA[Specialized end-bearing tissue]]></a:t>
            </a:r>
            <a:br/>
            <a:r>
              <a:rPr lang="en-US" strike="noStrike" sz="1400" spc="0" u="none" cap="none">
                <a:solidFill>
                  <a:srgbClr val="1E293B">
                    <a:alpha val="100000"/>
                  </a:srgbClr>
                </a:solidFill>
                <a:latin typeface="Calibri"/>
              </a:rPr>
              <a:t><![CDATA[Must be preserved and fixed under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a:t>
            </a:r>
            <a:br/>
            <a:r>
              <a:rPr lang="en-US" strike="noStrike" sz="1400" spc="0" u="none" cap="none">
                <a:solidFill>
                  <a:srgbClr val="1E293B">
                    <a:alpha val="100000"/>
                  </a:srgbClr>
                </a:solidFill>
                <a:latin typeface="Calibri"/>
              </a:rPr>
              <a:t><![CDATA[Major blood supply to heel flap]]></a:t>
            </a:r>
            <a:br/>
            <a:r>
              <a:rPr lang="en-US" strike="noStrike" sz="1400" spc="0" u="none" cap="none">
                <a:solidFill>
                  <a:srgbClr val="1E293B">
                    <a:alpha val="100000"/>
                  </a:srgbClr>
                </a:solidFill>
                <a:latin typeface="Calibri"/>
              </a:rPr>
              <a:t><![CDATA[Integrity is critical for flap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oli]]></a:t>
            </a:r>
            <a:br/>
            <a:r>
              <a:rPr lang="en-US" strike="noStrike" sz="1400" spc="0" u="none" cap="none">
                <a:solidFill>
                  <a:srgbClr val="1E293B">
                    <a:alpha val="100000"/>
                  </a:srgbClr>
                </a:solidFill>
                <a:latin typeface="Calibri"/>
              </a:rPr>
              <a:t><![CDATA[Medial and lateral ankle prominences]]></a:t>
            </a:r>
            <a:br/>
            <a:r>
              <a:rPr lang="en-US" strike="noStrike" sz="1400" spc="0" u="none" cap="none">
                <a:solidFill>
                  <a:srgbClr val="1E293B">
                    <a:alpha val="100000"/>
                  </a:srgbClr>
                </a:solidFill>
                <a:latin typeface="Calibri"/>
              </a:rPr>
              <a:t><![CDATA[Removed or bevelled to reduce bulbosity and improve prosthetic 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nerve]]></a:t>
            </a:r>
            <a:br/>
            <a:r>
              <a:rPr lang="en-US" strike="noStrike" sz="1400" spc="0" u="none" cap="none">
                <a:solidFill>
                  <a:srgbClr val="1E293B">
                    <a:alpha val="100000"/>
                  </a:srgbClr>
                </a:solidFill>
                <a:latin typeface="Calibri"/>
              </a:rPr>
              <a:t><![CDATA[Posterior neurovascular bundle]]></a:t>
            </a:r>
            <a:br/>
            <a:r>
              <a:rPr lang="en-US" strike="noStrike" sz="1400" spc="0" u="none" cap="none">
                <a:solidFill>
                  <a:srgbClr val="1E293B">
                    <a:alpha val="100000"/>
                  </a:srgbClr>
                </a:solidFill>
                <a:latin typeface="Calibri"/>
              </a:rPr>
              <a:t><![CDATA[Divided proximally under traction to reduce neuroma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2026-07-29T09:55:36Z</dcterms:created>
  <dcterms:modified xsi:type="dcterms:W3CDTF">2026-07-29T09:55:36Z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