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493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yndesmotic Injuries - Assessment and Fixation Choic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ndesmotic Injuries - Assessment and Fixation Choic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r>
              <a:rPr lang="en-US" strike="noStrike" sz="1400" spc="0" u="none" cap="none">
                <a:solidFill>
                  <a:srgbClr val="1E293B">
                    <a:alpha val="100000"/>
                  </a:srgbClr>
                </a:solidFill>
                <a:latin typeface="Calibri"/>
              </a:rPr>
              <a:t><![CDATA[The classic mechanism is external rotation of the talus within the ankle mortise, frequently combined with dorsiflexion. The talus acts as a wedge, forcing the distal fibula laterally and externally rotating it relative to the tibia. The injury may progress from the AITFL to the interosseous ligament and then to posterior or medial stabilizers depending on sever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rotation with the foot planted is the most characteristic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ndesmotic Injuries - Assessment and Fixation Choic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rsiflexion increases stress because the wider anterior talar dome enters the ankle morti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nation-external rotation injuries may produce deltoid injury, syndesmotic disruption, and a high fibular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ways palpate the entire fibula when syndesmotic injury is suspected to avoid missing a Maisonneuve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 proximal fibular fracture plus medial ankle injury should be assumed to represent syndesmotic disruption until proven otherw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ndesmotic Injuries - Assessment and Fixation Choic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Stable vs Unstable]]></a:t>
            </a:r>
            <a:br/>
            <a:r>
              <a:rPr lang="en-US" strike="noStrike" sz="1400" spc="0" u="none" cap="none">
                <a:solidFill>
                  <a:srgbClr val="1E293B">
                    <a:alpha val="100000"/>
                  </a:srgbClr>
                </a:solidFill>
                <a:latin typeface="Calibri"/>
              </a:rPr>
              <a:t><![CDATA[Multiple grading systems exist, but for treatment decisions the most clinically useful distinction is whether the syndesmosis remains mechanically stable. The ESSKA-AFAS consensus recommends classifying acute isolated syndesmotic injuries as stable or unsta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tern]]></a:t>
            </a:r>
            <a:br/>
            <a:r>
              <a:rPr lang="en-US" strike="noStrike" sz="1400" spc="0" u="none" cap="none">
                <a:solidFill>
                  <a:srgbClr val="1E293B">
                    <a:alpha val="100000"/>
                  </a:srgbClr>
                </a:solidFill>
                <a:latin typeface="Calibri"/>
              </a:rPr>
              <a:t><![CDATA[Typical Findings]]></a:t>
            </a:r>
            <a:br/>
            <a:r>
              <a:rPr lang="en-US" strike="noStrike" sz="1400" spc="0" u="none" cap="none">
                <a:solidFill>
                  <a:srgbClr val="1E293B">
                    <a:alpha val="100000"/>
                  </a:srgbClr>
                </a:solidFill>
                <a:latin typeface="Calibri"/>
              </a:rPr>
              <a:t><![CDATA[General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ndesmotic Injuries - Assessment and Fixation Choic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le injury]]></a:t>
            </a:r>
            <a:br/>
            <a:r>
              <a:rPr lang="en-US" strike="noStrike" sz="1400" spc="0" u="none" cap="none">
                <a:solidFill>
                  <a:srgbClr val="1E293B">
                    <a:alpha val="100000"/>
                  </a:srgbClr>
                </a:solidFill>
                <a:latin typeface="Calibri"/>
              </a:rPr>
              <a:t><![CDATA[Ligament injury without pathological diastasis or instability under appropriate stress/loading]]></a:t>
            </a:r>
            <a:br/>
            <a:r>
              <a:rPr lang="en-US" strike="noStrike" sz="1400" spc="0" u="none" cap="none">
                <a:solidFill>
                  <a:srgbClr val="1E293B">
                    <a:alpha val="100000"/>
                  </a:srgbClr>
                </a:solidFill>
                <a:latin typeface="Calibri"/>
              </a:rPr>
              <a:t><![CDATA[Non-operative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nt / subtle instability]]></a:t>
            </a:r>
            <a:br/>
            <a:r>
              <a:rPr lang="en-US" strike="noStrike" sz="1400" spc="0" u="none" cap="none">
                <a:solidFill>
                  <a:srgbClr val="1E293B">
                    <a:alpha val="100000"/>
                  </a:srgbClr>
                </a:solidFill>
                <a:latin typeface="Calibri"/>
              </a:rPr>
              <a:t><![CDATA[Normal or near-normal static radiographs but abnormal stress examination, weight-bearing imaging, arthroscopy, or intra-operative testing]]></a:t>
            </a:r>
            <a:br/>
            <a:r>
              <a:rPr lang="en-US" strike="noStrike" sz="1400" spc="0" u="none" cap="none">
                <a:solidFill>
                  <a:srgbClr val="1E293B">
                    <a:alpha val="100000"/>
                  </a:srgbClr>
                </a:solidFill>
                <a:latin typeface="Calibri"/>
              </a:rPr>
              <a:t><![CDATA[Treat according to demonstrated instability and associated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ndesmotic Injuries - Assessment and Fixation Choic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nkly unstable injury]]></a:t>
            </a:r>
            <a:br/>
            <a:r>
              <a:rPr lang="en-US" strike="noStrike" sz="1400" spc="0" u="none" cap="none">
                <a:solidFill>
                  <a:srgbClr val="1E293B">
                    <a:alpha val="100000"/>
                  </a:srgbClr>
                </a:solidFill>
                <a:latin typeface="Calibri"/>
              </a:rPr>
              <a:t><![CDATA[Syndesmotic widening, talar shift, unstable stress test, or instability after fracture fixation]]></a:t>
            </a:r>
            <a:br/>
            <a:r>
              <a:rPr lang="en-US" strike="noStrike" sz="1400" spc="0" u="none" cap="none">
                <a:solidFill>
                  <a:srgbClr val="1E293B">
                    <a:alpha val="100000"/>
                  </a:srgbClr>
                </a:solidFill>
                <a:latin typeface="Calibri"/>
              </a:rPr>
              <a:t><![CDATA[Reduction and operative stabiliz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ndesmotic Injuries - Assessment and Fixation Choic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r>
              <a:rPr lang="en-US" strike="noStrike" sz="1400" spc="0" u="none" cap="none">
                <a:solidFill>
                  <a:srgbClr val="1E293B">
                    <a:alpha val="100000"/>
                  </a:srgbClr>
                </a:solidFill>
                <a:latin typeface="Calibri"/>
              </a:rPr>
              <a:t><![CDATA[Clinical examination should assess the site of tenderness, mechanism, ability to bear weight, pain with external rotation, and signs of associated deltoid or proximal fibular injury. No single bedside test is sufficiently reliable to exclude syndesmotic injury; findings should be interpreted together with imag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st]]></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Positive Finding]]></a:t>
            </a:r>
            <a:br/>
            <a:r>
              <a:rPr lang="en-US" strike="noStrike" sz="1400" spc="0" u="none" cap="none">
                <a:solidFill>
                  <a:srgbClr val="1E293B">
                    <a:alpha val="100000"/>
                  </a:srgbClr>
                </a:solidFill>
                <a:latin typeface="Calibri"/>
              </a:rPr>
              <a:t><![CDATA[Pear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ndesmotic Injuries - Assessment and Fixation Choic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ITFL tenderness]]></a:t>
            </a:r>
            <a:br/>
            <a:r>
              <a:rPr lang="en-US" strike="noStrike" sz="1400" spc="0" u="none" cap="none">
                <a:solidFill>
                  <a:srgbClr val="1E293B">
                    <a:alpha val="100000"/>
                  </a:srgbClr>
                </a:solidFill>
                <a:latin typeface="Calibri"/>
              </a:rPr>
              <a:t><![CDATA[Palpate directly over the distal anterior tibiofibular joint]]></a:t>
            </a:r>
            <a:br/>
            <a:r>
              <a:rPr lang="en-US" strike="noStrike" sz="1400" spc="0" u="none" cap="none">
                <a:solidFill>
                  <a:srgbClr val="1E293B">
                    <a:alpha val="100000"/>
                  </a:srgbClr>
                </a:solidFill>
                <a:latin typeface="Calibri"/>
              </a:rPr>
              <a:t><![CDATA[Focal pain over syndesmosis]]></a:t>
            </a:r>
            <a:br/>
            <a:r>
              <a:rPr lang="en-US" strike="noStrike" sz="1400" spc="0" u="none" cap="none">
                <a:solidFill>
                  <a:srgbClr val="1E293B">
                    <a:alpha val="100000"/>
                  </a:srgbClr>
                </a:solidFill>
                <a:latin typeface="Calibri"/>
              </a:rPr>
              <a:t><![CDATA[Useful screening finding in acute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queeze test]]></a:t>
            </a:r>
            <a:br/>
            <a:r>
              <a:rPr lang="en-US" strike="noStrike" sz="1400" spc="0" u="none" cap="none">
                <a:solidFill>
                  <a:srgbClr val="1E293B">
                    <a:alpha val="100000"/>
                  </a:srgbClr>
                </a:solidFill>
                <a:latin typeface="Calibri"/>
              </a:rPr>
              <a:t><![CDATA[Compress tibia and fibula together proximally at mid-calf]]></a:t>
            </a:r>
            <a:br/>
            <a:r>
              <a:rPr lang="en-US" strike="noStrike" sz="1400" spc="0" u="none" cap="none">
                <a:solidFill>
                  <a:srgbClr val="1E293B">
                    <a:alpha val="100000"/>
                  </a:srgbClr>
                </a:solidFill>
                <a:latin typeface="Calibri"/>
              </a:rPr>
              <a:t><![CDATA[Pain reproduced distally at syndesmosis]]></a:t>
            </a:r>
            <a:br/>
            <a:r>
              <a:rPr lang="en-US" strike="noStrike" sz="1400" spc="0" u="none" cap="none">
                <a:solidFill>
                  <a:srgbClr val="1E293B">
                    <a:alpha val="100000"/>
                  </a:srgbClr>
                </a:solidFill>
                <a:latin typeface="Calibri"/>
              </a:rPr>
              <a:t><![CDATA[Specific when positive, but a negative test does not exclude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ndesmotic Injuries - Assessment and Fixation Choic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rotation stress test]]></a:t>
            </a:r>
            <a:br/>
            <a:r>
              <a:rPr lang="en-US" strike="noStrike" sz="1400" spc="0" u="none" cap="none">
                <a:solidFill>
                  <a:srgbClr val="1E293B">
                    <a:alpha val="100000"/>
                  </a:srgbClr>
                </a:solidFill>
                <a:latin typeface="Calibri"/>
              </a:rPr>
              <a:t><![CDATA[Stabilize leg and externally rotate foot relative to tibia]]></a:t>
            </a:r>
            <a:br/>
            <a:r>
              <a:rPr lang="en-US" strike="noStrike" sz="1400" spc="0" u="none" cap="none">
                <a:solidFill>
                  <a:srgbClr val="1E293B">
                    <a:alpha val="100000"/>
                  </a:srgbClr>
                </a:solidFill>
                <a:latin typeface="Calibri"/>
              </a:rPr>
              <a:t><![CDATA[Pain at distal syndesmosis / medial ankle]]></a:t>
            </a:r>
            <a:br/>
            <a:r>
              <a:rPr lang="en-US" strike="noStrike" sz="1400" spc="0" u="none" cap="none">
                <a:solidFill>
                  <a:srgbClr val="1E293B">
                    <a:alpha val="100000"/>
                  </a:srgbClr>
                </a:solidFill>
                <a:latin typeface="Calibri"/>
              </a:rPr>
              <a:t><![CDATA[Reproduces common injury 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bular translation test]]></a:t>
            </a:r>
            <a:br/>
            <a:r>
              <a:rPr lang="en-US" strike="noStrike" sz="1400" spc="0" u="none" cap="none">
                <a:solidFill>
                  <a:srgbClr val="1E293B">
                    <a:alpha val="100000"/>
                  </a:srgbClr>
                </a:solidFill>
                <a:latin typeface="Calibri"/>
              </a:rPr>
              <a:t><![CDATA[Translate distal fibula anteriorly and posteriorly relative to tibia]]></a:t>
            </a:r>
            <a:br/>
            <a:r>
              <a:rPr lang="en-US" strike="noStrike" sz="1400" spc="0" u="none" cap="none">
                <a:solidFill>
                  <a:srgbClr val="1E293B">
                    <a:alpha val="100000"/>
                  </a:srgbClr>
                </a:solidFill>
                <a:latin typeface="Calibri"/>
              </a:rPr>
              <a:t><![CDATA[Excess translation or pain compared with opposite side]]></a:t>
            </a:r>
            <a:br/>
            <a:r>
              <a:rPr lang="en-US" strike="noStrike" sz="1400" spc="0" u="none" cap="none">
                <a:solidFill>
                  <a:srgbClr val="1E293B">
                    <a:alpha val="100000"/>
                  </a:srgbClr>
                </a:solidFill>
                <a:latin typeface="Calibri"/>
              </a:rPr>
              <a:t><![CDATA[Recommended in consensus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ndesmotic Injuries - Assessment and Fixation Choic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tton test]]></a:t>
            </a:r>
            <a:br/>
            <a:r>
              <a:rPr lang="en-US" strike="noStrike" sz="1400" spc="0" u="none" cap="none">
                <a:solidFill>
                  <a:srgbClr val="1E293B">
                    <a:alpha val="100000"/>
                  </a:srgbClr>
                </a:solidFill>
                <a:latin typeface="Calibri"/>
              </a:rPr>
              <a:t><![CDATA[Translate talus / distal fibula laterally within mortise]]></a:t>
            </a:r>
            <a:br/>
            <a:r>
              <a:rPr lang="en-US" strike="noStrike" sz="1400" spc="0" u="none" cap="none">
                <a:solidFill>
                  <a:srgbClr val="1E293B">
                    <a:alpha val="100000"/>
                  </a:srgbClr>
                </a:solidFill>
                <a:latin typeface="Calibri"/>
              </a:rPr>
              <a:t><![CDATA[Excessive lateral translation or pain]]></a:t>
            </a:r>
            <a:br/>
            <a:r>
              <a:rPr lang="en-US" strike="noStrike" sz="1400" spc="0" u="none" cap="none">
                <a:solidFill>
                  <a:srgbClr val="1E293B">
                    <a:alpha val="100000"/>
                  </a:srgbClr>
                </a:solidFill>
                <a:latin typeface="Calibri"/>
              </a:rPr>
              <a:t><![CDATA[Also useful intra-operatively after fracture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 medial tenderness and deltoid integr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lpate proximally along the interosseous membrane and proximal fibul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examination is essential, especially with proximal fibular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tests diagnose suspicion; instability determines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yndesmotic Injuries - Assessment and Fixation Choic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yndesmotic injuries involve disruption of the distal tibiofibular ligament complex and may occur as isolated high ankle sprains or in association with ankle fractures. The key clinical distinction is between stable and unstable injuries, using clinical examination, radiographs, advanced imaging, and dynamic or intra-operative testing when required. Accurate restoration of fibular length, rotation, and position within the tibial incisura is fundamental before syndesmotic fixation. Unstable injuries can be stabilized using traditional syndesmotic screws or dynamic suture-button devices, with each technique offering specific advantages and lim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ndesmotic Injuries - Assessment and Fixation Choic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Syndesmotic Injuries]]></a:t>
            </a:r>
            <a:br/>
            <a:r>
              <a:rPr lang="en-US" strike="noStrike" sz="1400" spc="0" u="none" cap="none">
                <a:solidFill>
                  <a:srgbClr val="1E293B">
                    <a:alpha val="100000"/>
                  </a:srgbClr>
                </a:solidFill>
                <a:latin typeface="Calibri"/>
              </a:rPr>
              <a:t><![CDATA[The distal tibiofibular syndesmosis is a ligamentous complex that stabilizes the relationship between the distal tibia and fibula and maintains congruence of the ankle mortise during loading. Syndesmotic injury may occur as an isolated ligament injury ("high ankle sprain") or in association with ankle fractures, particularly pronation-external rotation and pronation-abduction patterns, Weber C fractures, Maisonneuve injuries, and selected Weber B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ndesmotic Injuries - Assessment and Fixation Choic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linical problem is not simply whether the syndesmotic ligaments are injured, but whether the distal tibiofibular relationship is unstable. Stable injuries can usually be treated non-operatively, whereas unstable syndesmotic disruption requires accurate reduction and stabilization to restore ankle mechanics and reduce the risk of chronic pain, instability, stiffness, and post-traumatic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ndesmotic Injuries - Assessment and Fixation Choic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yield definition: a syndesmotic injury is disruption of one or more structures of the distal tibiofibular ligament complex, with treatment determined primarily by whether the syndesmosis is stable or unsta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fractures do not automatically prove syndesmotic instability; the syndesmosis should be assessed after restoration of fibular length, rotation, and posterior malleolar anatom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ic reduction is more important than the choice of fixation impl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ndesmotic Injuries - Assessment and Fixation Choic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reduction of the fibula within the tibial incisura may lead to altered contact mechanics and poor outcome even when fixation is mechanically stro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ndesmotic Injuries - Assessment and Fixation Choic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Distal Tibiofibular Syndesmosis]]></a:t>
            </a:r>
            <a:br/>
            <a:r>
              <a:rPr lang="en-US" strike="noStrike" sz="1400" spc="0" u="none" cap="none">
                <a:solidFill>
                  <a:srgbClr val="1E293B">
                    <a:alpha val="100000"/>
                  </a:srgbClr>
                </a:solidFill>
                <a:latin typeface="Calibri"/>
              </a:rPr>
              <a:t><![CDATA[The syndesmosis is a dynamic ligamentous articulation rather than a rigid joint. During ankle dorsiflexion, the wider anterior portion of the talus enters the mortise and produces small physiological motion of the distal fibula. The ligament complex resists excessive fibular translation, external rotation, and diasta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ucture]]></a:t>
            </a:r>
            <a:br/>
            <a:r>
              <a:rPr lang="en-US" strike="noStrike" sz="1400" spc="0" u="none" cap="none">
                <a:solidFill>
                  <a:srgbClr val="1E293B">
                    <a:alpha val="100000"/>
                  </a:srgbClr>
                </a:solidFill>
                <a:latin typeface="Calibri"/>
              </a:rPr>
              <a:t><![CDATA[Location / Function]]></a:t>
            </a:r>
            <a:br/>
            <a:r>
              <a:rPr lang="en-US" strike="noStrike" sz="1400" spc="0" u="none" cap="none">
                <a:solidFill>
                  <a:srgbClr val="1E293B">
                    <a:alpha val="100000"/>
                  </a:srgbClr>
                </a:solidFill>
                <a:latin typeface="Calibri"/>
              </a:rPr>
              <a:t><![CDATA[Clinical Relev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ndesmotic Injuries - Assessment and Fixation Choic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ITFL]]></a:t>
            </a:r>
            <a:br/>
            <a:r>
              <a:rPr lang="en-US" strike="noStrike" sz="1400" spc="0" u="none" cap="none">
                <a:solidFill>
                  <a:srgbClr val="1E293B">
                    <a:alpha val="100000"/>
                  </a:srgbClr>
                </a:solidFill>
                <a:latin typeface="Calibri"/>
              </a:rPr>
              <a:t><![CDATA[Anterior inferior tibiofibular ligament; resists external rotation and anterior fibular displacement]]></a:t>
            </a:r>
            <a:br/>
            <a:r>
              <a:rPr lang="en-US" strike="noStrike" sz="1400" spc="0" u="none" cap="none">
                <a:solidFill>
                  <a:srgbClr val="1E293B">
                    <a:alpha val="100000"/>
                  </a:srgbClr>
                </a:solidFill>
                <a:latin typeface="Calibri"/>
              </a:rPr>
              <a:t><![CDATA[Commonly the first ligament injured in external-rotation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osseous ligament]]></a:t>
            </a:r>
            <a:br/>
            <a:r>
              <a:rPr lang="en-US" strike="noStrike" sz="1400" spc="0" u="none" cap="none">
                <a:solidFill>
                  <a:srgbClr val="1E293B">
                    <a:alpha val="100000"/>
                  </a:srgbClr>
                </a:solidFill>
                <a:latin typeface="Calibri"/>
              </a:rPr>
              <a:t><![CDATA[Distal thickening of the interosseous membrane; provides central restraint]]></a:t>
            </a:r>
            <a:br/>
            <a:r>
              <a:rPr lang="en-US" strike="noStrike" sz="1400" spc="0" u="none" cap="none">
                <a:solidFill>
                  <a:srgbClr val="1E293B">
                    <a:alpha val="100000"/>
                  </a:srgbClr>
                </a:solidFill>
                <a:latin typeface="Calibri"/>
              </a:rPr>
              <a:t><![CDATA[Injury may extend proximally in high-energy or Maisonneuve patter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TFL]]></a:t>
            </a:r>
            <a:br/>
            <a:r>
              <a:rPr lang="en-US" strike="noStrike" sz="1400" spc="0" u="none" cap="none">
                <a:solidFill>
                  <a:srgbClr val="1E293B">
                    <a:alpha val="100000"/>
                  </a:srgbClr>
                </a:solidFill>
                <a:latin typeface="Calibri"/>
              </a:rPr>
              <a:t><![CDATA[Posterior inferior tibiofibular ligament; strong posterior restraint]]></a:t>
            </a:r>
            <a:br/>
            <a:r>
              <a:rPr lang="en-US" strike="noStrike" sz="1400" spc="0" u="none" cap="none">
                <a:solidFill>
                  <a:srgbClr val="1E293B">
                    <a:alpha val="100000"/>
                  </a:srgbClr>
                </a:solidFill>
                <a:latin typeface="Calibri"/>
              </a:rPr>
              <a:t><![CDATA[May remain attached to a posterior malleolar frag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ndesmotic Injuries - Assessment and Fixation Choic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rior transverse ligament]]></a:t>
            </a:r>
            <a:br/>
            <a:r>
              <a:rPr lang="en-US" strike="noStrike" sz="1400" spc="0" u="none" cap="none">
                <a:solidFill>
                  <a:srgbClr val="1E293B">
                    <a:alpha val="100000"/>
                  </a:srgbClr>
                </a:solidFill>
                <a:latin typeface="Calibri"/>
              </a:rPr>
              <a:t><![CDATA[Deep posterior component forming a labrum-like restraint]]></a:t>
            </a:r>
            <a:br/>
            <a:r>
              <a:rPr lang="en-US" strike="noStrike" sz="1400" spc="0" u="none" cap="none">
                <a:solidFill>
                  <a:srgbClr val="1E293B">
                    <a:alpha val="100000"/>
                  </a:srgbClr>
                </a:solidFill>
                <a:latin typeface="Calibri"/>
              </a:rPr>
              <a:t><![CDATA[Contributes to posterior stability of the morti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osseous membrane]]></a:t>
            </a:r>
            <a:br/>
            <a:r>
              <a:rPr lang="en-US" strike="noStrike" sz="1400" spc="0" u="none" cap="none">
                <a:solidFill>
                  <a:srgbClr val="1E293B">
                    <a:alpha val="100000"/>
                  </a:srgbClr>
                </a:solidFill>
                <a:latin typeface="Calibri"/>
              </a:rPr>
              <a:t><![CDATA[Connects tibia and fibula proximally]]></a:t>
            </a:r>
            <a:br/>
            <a:r>
              <a:rPr lang="en-US" strike="noStrike" sz="1400" spc="0" u="none" cap="none">
                <a:solidFill>
                  <a:srgbClr val="1E293B">
                    <a:alpha val="100000"/>
                  </a:srgbClr>
                </a:solidFill>
                <a:latin typeface="Calibri"/>
              </a:rPr>
              <a:t><![CDATA[Proximal extension of injury is important in Maisonneuv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the posterior malleolus and PITFL are part of the syndesmotic stability complex; posterior malleolar fixation can contribute to restoration of syndesmotic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2026-09-15T02:17:44Z</dcterms:created>
  <dcterms:modified xsi:type="dcterms:W3CDTF">2026-09-15T02:17:44Z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