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23790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266700"/>
          <a:ext cx="8620125" cy="4953000"/>
          <a:chOff x="523875" y="266700"/>
          <a:chExt cx="8620125" cy="4953000"/>
        </a:xfrm>
      </p:grpSpPr>
      <p:sp>
        <p:nvSpPr>
          <p:cNvPr id="2" name=""/>
          <p:cNvSpPr txBox="1"/>
          <p:nvPr/>
        </p:nvSpPr>
        <p:spPr>
          <a:xfrm>
            <a:off x="523875" y="266700"/>
            <a:ext cx="285750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71500"/>
            <a:ext cx="285750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UMOR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1524000"/>
            <a:ext cx="8096250" cy="2095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Synovial Sarcom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23875" y="4686300"/>
            <a:ext cx="809625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he Orthopaedic Knowledge Network  •  orthonotes.in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High-grade soft tissue sarcoma, often near large joints of extremities (knee, ankle). Affects adolescents and young adults (15–40 years). Histology: biphasic (epithelial + spindle cells) or monophasic; SYT-SSX fusion gene (t[X;18]). Imaging: calcification may be seen on X-ray; MRI shows heterogeneous mass. Treatment: wide excision with radiotherapy; chemotherapy (ifosfamide, doxorubicin) improves survival in advanced cases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Synovial Sarcoma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verview & Epidemiology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ynovial sarcoma is a distinct high-grade soft tissue sarcoma characterised by a specific chromosomal translocation and a biphasic or monophasic histological pattern. Despite its name, it does not arise from synovium — it originates from primitive pluripotent mesenchymal cells. It is one of the most common soft tissue sarcomas in young adults and has a unique combination of features that make it a high-yield topic in orthopaedic oncology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Synovial Sarcoma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ccounts for approximately 5–10% of all soft tissue sarcomas; third most common STS overal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ge: most common in adolescents and young adults (15–40 years); peak incidence in third decade; one of the most common STS in patients under 30 year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Gender: slight male predominanc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ocation: lower extremity in 70% of cases — especially around the knee (popliteal fossa, thigh, lower leg); upper extremity (15%); trunk; rarely intra-articular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Synovial Sarcoma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espite the name, synovial sarcoma does NOT arise from synovial tissue — it arises from primitive mesenchymal cells near but not within joints; the name reflects histological resemblance to synovium, not cellular origin; true intra-articular synovial sarcoma is rar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rognosis: 5-year overall survival approximately 50–60% for localised disease; 15–20% for metastatic disease; high rate of late metastasis (lung) up to 10–20 years after initial treatmen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Synovial Sarcoma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olecular Genetics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athognomonic translocation: t(X;18)(p11;q11) — present in virtually all (>95%) synovial sarcomas; this translocation fuses the SS18 gene (chromosome 18) with SSX1, SSX2, or SSX4 genes on the X chromosome; produces SS18-SSX fusion oncoproteins that disrupt chromatin remodelling and drive oncogenesis]]>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Synovial Sarcoma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usion subtype: SS18-SSX1 → more commonly biphasic histology; SS18-SSX2 → more commonly monophasic histology; SSX2 fusion may be associated with slightly better prognosis in some studi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etection: FISH (fluorescence in situ hybridisation) or RT-PCR on tumour tissue; confirmation of t(X;18) is diagnostic and clinically useful when histology is uncertai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Synovial Sarcoma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is translocation is highly specific — not found in other soft tissue tumours; molecular confirmation is particularly important in monophasic variants which can be histologically confused with fibrosarcoma, MPNST, or spindle cell carcinom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Histopathology]]></a:t>
            </a:r>
            <a:br/>
            <a:br/>
            <a:br/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ubtyp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Histological Feature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Note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Synovial Sarcoma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iphasic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wo distinct cell populations: (1) epithelial cells forming glands/nests; (2) spindle cells in sheets; both components present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asier to diagnose; characteristic dual differentiation; approximately 20–30% of case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Synovial Sarcoma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onophasic (spindle cell type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nly spindle cell component; no glandular differentiation; fascicular pattern; haemangiopericytoma-like vasculatur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ost common subtype (70%); requires molecular confirmation (t(X;18)) to distinguish from other spindle cell sarcom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oorly differentiated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ound cell morphology; high mitotic rate; large cell pattern; loss of spindle cell feature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Worst prognosis; most aggressive subtype; may show rhabdoid feature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Synovial Sarcoma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mmunohistochemistry: positive for EMA and cytokeratins (epithelial markers — unusual for a soft tissue sarcoma, reflecting epithelial differentiation); TLE1 (highly sensitive and specific for synovial sarcoma); CD99 positive; S100 negative; desmin negativ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Synovial Sarcoma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LE1 positivity: highly sensitive (approximately 90%) and specific immunohistochemical marker for synovial sarcoma; useful in monophasic variants and on small core biopsies; combined with t(X;18) FISH is essentially diagnostic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linical Presentation & Imaging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resentation: slowly growing, often painful soft tissue mass near a joint in a young adult; long history before diagnosis (months to years) as it may be mistaken for a benign ganglion cyst or soft tissue haematom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Synovial Sarcoma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ain: present in approximately 50% at presentation — unlike most sarcomas which are painless; the presence of pain near a joint in a young patient with a mass should heighten suspicio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lain radiograph: soft tissue mass with calcification in approximately 25–30% of cases (punctate or stippled calcification within the mass) — an important radiological clue; periosteal reaction of adjacent bone in some case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Synovial Sarcoma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RI: the imaging cornerstone — heterogeneous mass with "triple signal" pattern on T2: areas of high signal (haemorrhage/necrosis), intermediate signal, and low signal (fibrous or calcified areas); well-defined pseudocapsule; close proximity to joint or neurovascular bundle; no intra-articular extension in most cas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T chest: mandatory for staging — lung metastases at presentation in approximately 15–25% of cases; solitary or multiple pulmonary nodule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Synovial Sarcoma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ET-CT or whole-body MRI: for complete staging; lymph node metastases in approximately 5–10% (higher than most STS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rognostic Factors]]></a:t>
            </a:r>
            <a:br/>
            <a:br/>
            <a:br/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avourabl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Unfavourabl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umour size <5 cm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umour size >5 cm (most important)]]>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istal extremity locatio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roximal location; truncal; retroperitone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alcification present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oorly differentiated histology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Wide surgical margins achieved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ositive or marginal surgical margin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Synovial Sarcoma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S18-SSX2 fusion (some studies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etastasis at presentation; lymph node involvement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ge <25 year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High mitotic index; necrosis >50%]]>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ynovial sarcoma has one of the highest rates of late recurrence and late metastasis among STS — metastases can appear 10–20 years after initial treatment; long-term surveillance (chest CT) is mandatory for at least 10 years; patients must be counselled about this risk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Synovial Sarcoma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anagement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urgery: wide excision with tumour-free margins is the cornerstone of treatment — achieving an Enneking wide margin; limb-salvage in most cases; amputation reserved for cases where wide margins cannot be achieved without sacrifice of critical neurovascular structure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Synovial Sarcoma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adiotherapy: adjuvant radiotherapy (pre-operative 50 Gy or post-operative 60–66 Gy) reduces local recurrence; synovial sarcoma is relatively radiosensitive compared to many other STS; combined wide excision + RT achieves local control in approximately 85–90%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Referenc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ilber FC et al. High-grade extremity soft tissue sarcomas: factors predictive of local recurrence and its effect on morbidity and mortality. Ann Surg. 2003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adenstein R et al. Synovial sarcoma in paediatric patients. Pediatric Blood Cancer. 2004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kcu MF et al. Synovial sarcoma of childhood and adolescence. J Clin Oncol. 2003;21(8):1602–1611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rassard M et al. Prognosis of localised primary synovial sarcoma: a multicenter study. Ann Oncol. 2001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adanyi M. Fusions of the SYT and SSX genes in synovial sarcoma. Oncogene. 2001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Kawai A et al. SYT-SSX gene fusion as a determinant of morphology and prognosis in synovial sarcoma. N Engl J Med. 1998;338(3):153–160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letcher CDM et al. WHO Classification of Tumours of Soft Tissue and Bone...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1809750"/>
          <a:ext cx="8620125" cy="3524250"/>
          <a:chOff x="523875" y="1809750"/>
          <a:chExt cx="8620125" cy="3524250"/>
        </a:xfrm>
      </p:grpSpPr>
      <p:sp>
        <p:nvSpPr>
          <p:cNvPr id="2" name=""/>
          <p:cNvSpPr txBox="1"/>
          <p:nvPr/>
        </p:nvSpPr>
        <p:spPr>
          <a:xfrm>
            <a:off x="523875" y="1809750"/>
            <a:ext cx="8096250" cy="3429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2228850"/>
            <a:ext cx="8096250" cy="76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Synovial Sarcom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3238500"/>
            <a:ext cx="8096250" cy="28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|  The Orthopaedic Knowledge Networ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9">
  <a:themeElements>
    <a:clrScheme name="Theme2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2026-10-28T21:07:13Z</dcterms:created>
  <dcterms:modified xsi:type="dcterms:W3CDTF">2026-10-28T21:07:13Z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